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09" r:id="rId3"/>
    <p:sldId id="257" r:id="rId4"/>
    <p:sldId id="280" r:id="rId5"/>
    <p:sldId id="276" r:id="rId6"/>
    <p:sldId id="407" r:id="rId7"/>
    <p:sldId id="416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9" r:id="rId16"/>
    <p:sldId id="346" r:id="rId17"/>
    <p:sldId id="348" r:id="rId18"/>
    <p:sldId id="347" r:id="rId19"/>
    <p:sldId id="350" r:id="rId20"/>
    <p:sldId id="351" r:id="rId21"/>
    <p:sldId id="354" r:id="rId22"/>
    <p:sldId id="352" r:id="rId23"/>
    <p:sldId id="353" r:id="rId24"/>
    <p:sldId id="355" r:id="rId25"/>
    <p:sldId id="356" r:id="rId26"/>
    <p:sldId id="359" r:id="rId27"/>
    <p:sldId id="358" r:id="rId28"/>
    <p:sldId id="357" r:id="rId29"/>
    <p:sldId id="410" r:id="rId30"/>
    <p:sldId id="387" r:id="rId31"/>
    <p:sldId id="414" r:id="rId32"/>
    <p:sldId id="401" r:id="rId33"/>
    <p:sldId id="402" r:id="rId34"/>
    <p:sldId id="403" r:id="rId35"/>
    <p:sldId id="404" r:id="rId36"/>
    <p:sldId id="400" r:id="rId37"/>
    <p:sldId id="397" r:id="rId38"/>
    <p:sldId id="399" r:id="rId39"/>
    <p:sldId id="393" r:id="rId40"/>
    <p:sldId id="398" r:id="rId41"/>
    <p:sldId id="394" r:id="rId42"/>
    <p:sldId id="408" r:id="rId43"/>
    <p:sldId id="415" r:id="rId44"/>
    <p:sldId id="396" r:id="rId45"/>
    <p:sldId id="385" r:id="rId46"/>
    <p:sldId id="417" r:id="rId47"/>
    <p:sldId id="38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Введение" id="{8EC98D54-7410-490F-A467-F829B416673E}">
          <p14:sldIdLst>
            <p14:sldId id="256"/>
            <p14:sldId id="409"/>
            <p14:sldId id="257"/>
            <p14:sldId id="280"/>
            <p14:sldId id="276"/>
            <p14:sldId id="407"/>
            <p14:sldId id="416"/>
          </p14:sldIdLst>
        </p14:section>
        <p14:section name="Своя игра" id="{A49AC2E6-8B73-437C-8DF6-3B22F8CB3540}">
          <p14:sldIdLst>
            <p14:sldId id="339"/>
            <p14:sldId id="340"/>
            <p14:sldId id="341"/>
            <p14:sldId id="342"/>
            <p14:sldId id="343"/>
            <p14:sldId id="344"/>
            <p14:sldId id="345"/>
            <p14:sldId id="349"/>
            <p14:sldId id="346"/>
            <p14:sldId id="348"/>
            <p14:sldId id="347"/>
            <p14:sldId id="350"/>
            <p14:sldId id="351"/>
            <p14:sldId id="354"/>
            <p14:sldId id="352"/>
            <p14:sldId id="353"/>
            <p14:sldId id="355"/>
            <p14:sldId id="356"/>
            <p14:sldId id="359"/>
            <p14:sldId id="358"/>
            <p14:sldId id="357"/>
            <p14:sldId id="410"/>
          </p14:sldIdLst>
        </p14:section>
        <p14:section name="Личные финансы" id="{B838A1CB-455B-4F86-AF87-92DE63828731}">
          <p14:sldIdLst>
            <p14:sldId id="387"/>
            <p14:sldId id="414"/>
            <p14:sldId id="401"/>
            <p14:sldId id="402"/>
            <p14:sldId id="403"/>
            <p14:sldId id="404"/>
          </p14:sldIdLst>
        </p14:section>
        <p14:section name="Памятки" id="{8D532B57-65D4-427E-AB0E-300595A71680}">
          <p14:sldIdLst>
            <p14:sldId id="400"/>
            <p14:sldId id="397"/>
            <p14:sldId id="399"/>
            <p14:sldId id="393"/>
            <p14:sldId id="398"/>
            <p14:sldId id="394"/>
            <p14:sldId id="408"/>
            <p14:sldId id="415"/>
          </p14:sldIdLst>
        </p14:section>
        <p14:section name="Заключение" id="{8D733844-0405-4C57-9961-DBA63FEEEBA0}">
          <p14:sldIdLst>
            <p14:sldId id="396"/>
            <p14:sldId id="385"/>
            <p14:sldId id="417"/>
            <p14:sldId id="3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192"/>
    <a:srgbClr val="001D58"/>
    <a:srgbClr val="001132"/>
    <a:srgbClr val="010D63"/>
    <a:srgbClr val="8FE179"/>
    <a:srgbClr val="42AA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78" autoAdjust="0"/>
    <p:restoredTop sz="90760" autoAdjust="0"/>
  </p:normalViewPr>
  <p:slideViewPr>
    <p:cSldViewPr snapToGrid="0">
      <p:cViewPr varScale="1">
        <p:scale>
          <a:sx n="66" d="100"/>
          <a:sy n="66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smtClean="0">
              <a:solidFill>
                <a:schemeClr val="tx1"/>
              </a:solidFill>
            </a:rPr>
            <a:t>рынок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соперничество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smtClean="0">
              <a:solidFill>
                <a:schemeClr val="tx1"/>
              </a:solidFill>
            </a:rPr>
            <a:t>состязание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EBF630-2B24-406B-BE20-627C41174BB3}" type="presOf" srcId="{84ECCF54-5C03-4450-8A12-E04BE3480227}" destId="{EC826B60-3D54-4ADA-9055-03F865738EE8}" srcOrd="0" destOrd="0" presId="urn:microsoft.com/office/officeart/2005/8/layout/radial4"/>
    <dgm:cxn modelId="{17016455-4815-4E89-A02B-22EB759C9065}" type="presOf" srcId="{BC1E02EB-9833-4BF0-89FF-B7C1F5B0A311}" destId="{D9794F7E-0289-4D16-9800-4180EEE05061}" srcOrd="0" destOrd="0" presId="urn:microsoft.com/office/officeart/2005/8/layout/radial4"/>
    <dgm:cxn modelId="{F9071AF6-844A-4124-8E8D-0763387D7B29}" type="presOf" srcId="{B37FD678-FD0D-4B6B-A3CB-FF4962979DCF}" destId="{C50CB91E-DB3C-47CA-B6D3-B60B653B7668}" srcOrd="0" destOrd="0" presId="urn:microsoft.com/office/officeart/2005/8/layout/radial4"/>
    <dgm:cxn modelId="{1F90F4DF-6E8E-41F6-A418-A0E778602525}" type="presOf" srcId="{B3A71510-5490-4B91-9AAE-66E139F4A99D}" destId="{1121BD23-E344-4C10-B73C-45F90CF7872D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9401CF05-B5B1-4E16-8034-C6333DC2552A}" type="presOf" srcId="{95A0D2CE-ACB2-4CE5-977D-ACF655B1B847}" destId="{9D780F8E-CA6C-44CE-AA09-334797A663D3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B2A719A5-255D-4BFC-90B7-CB2EFE2D0D20}" type="presOf" srcId="{6DDE94A5-94CE-4880-8FE8-218BE0295E8D}" destId="{896AFEF0-71CE-4013-A6EC-D6A8583002E3}" srcOrd="0" destOrd="0" presId="urn:microsoft.com/office/officeart/2005/8/layout/radial4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88F88F20-CFF1-419A-8B0D-2A63EEA14725}" type="presOf" srcId="{6D5DD639-0884-4694-B278-A80CA19D4BDB}" destId="{0CDEBE3D-EE05-41B4-A987-5064BFAAA2F3}" srcOrd="0" destOrd="0" presId="urn:microsoft.com/office/officeart/2005/8/layout/radial4"/>
    <dgm:cxn modelId="{96BAE27D-5C0D-41D2-B223-048C097F3392}" type="presOf" srcId="{735442C5-7C06-4E2C-9E8E-35B9C48BC119}" destId="{FBA6E394-78D7-4027-9B84-4169972DF309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992F7841-9132-47A7-892C-4A26A7AFC963}" type="presParOf" srcId="{C50CB91E-DB3C-47CA-B6D3-B60B653B7668}" destId="{FBA6E394-78D7-4027-9B84-4169972DF309}" srcOrd="0" destOrd="0" presId="urn:microsoft.com/office/officeart/2005/8/layout/radial4"/>
    <dgm:cxn modelId="{C73160CE-AEA1-48F1-886C-1204FD8B1222}" type="presParOf" srcId="{C50CB91E-DB3C-47CA-B6D3-B60B653B7668}" destId="{9D780F8E-CA6C-44CE-AA09-334797A663D3}" srcOrd="1" destOrd="0" presId="urn:microsoft.com/office/officeart/2005/8/layout/radial4"/>
    <dgm:cxn modelId="{DC0FB159-07DB-427C-94FC-44EEFBEFB2AC}" type="presParOf" srcId="{C50CB91E-DB3C-47CA-B6D3-B60B653B7668}" destId="{D9794F7E-0289-4D16-9800-4180EEE05061}" srcOrd="2" destOrd="0" presId="urn:microsoft.com/office/officeart/2005/8/layout/radial4"/>
    <dgm:cxn modelId="{E4490A09-025D-4D9B-8FB1-9140A8582D32}" type="presParOf" srcId="{C50CB91E-DB3C-47CA-B6D3-B60B653B7668}" destId="{0CDEBE3D-EE05-41B4-A987-5064BFAAA2F3}" srcOrd="3" destOrd="0" presId="urn:microsoft.com/office/officeart/2005/8/layout/radial4"/>
    <dgm:cxn modelId="{B8C5123C-6B90-4168-8100-E358B93D3F78}" type="presParOf" srcId="{C50CB91E-DB3C-47CA-B6D3-B60B653B7668}" destId="{896AFEF0-71CE-4013-A6EC-D6A8583002E3}" srcOrd="4" destOrd="0" presId="urn:microsoft.com/office/officeart/2005/8/layout/radial4"/>
    <dgm:cxn modelId="{A146B6D2-1841-45F8-A9FE-EF045929E004}" type="presParOf" srcId="{C50CB91E-DB3C-47CA-B6D3-B60B653B7668}" destId="{1121BD23-E344-4C10-B73C-45F90CF7872D}" srcOrd="5" destOrd="0" presId="urn:microsoft.com/office/officeart/2005/8/layout/radial4"/>
    <dgm:cxn modelId="{D0A70E7D-4843-4B70-A98D-0B183E204505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товар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информация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покупатель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A5726-AEC2-4C68-97D3-2B9296E00DD6}" type="presOf" srcId="{6DDE94A5-94CE-4880-8FE8-218BE0295E8D}" destId="{896AFEF0-71CE-4013-A6EC-D6A8583002E3}" srcOrd="0" destOrd="0" presId="urn:microsoft.com/office/officeart/2005/8/layout/radial4"/>
    <dgm:cxn modelId="{122C64B6-BDC7-4272-AAEB-D24038BD405F}" type="presOf" srcId="{BC1E02EB-9833-4BF0-89FF-B7C1F5B0A311}" destId="{D9794F7E-0289-4D16-9800-4180EEE05061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F96AD851-EFE2-48F7-9211-A11E8D3CCF4D}" type="presOf" srcId="{B37FD678-FD0D-4B6B-A3CB-FF4962979DCF}" destId="{C50CB91E-DB3C-47CA-B6D3-B60B653B7668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EAF85B88-0258-4163-860F-0878E96666B2}" type="presOf" srcId="{735442C5-7C06-4E2C-9E8E-35B9C48BC119}" destId="{FBA6E394-78D7-4027-9B84-4169972DF309}" srcOrd="0" destOrd="0" presId="urn:microsoft.com/office/officeart/2005/8/layout/radial4"/>
    <dgm:cxn modelId="{7C280F0C-B174-4DE2-9CCF-1315D03F2ECC}" type="presOf" srcId="{B3A71510-5490-4B91-9AAE-66E139F4A99D}" destId="{1121BD23-E344-4C10-B73C-45F90CF7872D}" srcOrd="0" destOrd="0" presId="urn:microsoft.com/office/officeart/2005/8/layout/radial4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43D1713B-52E9-4FB7-A6BC-C5279796459F}" type="presOf" srcId="{6D5DD639-0884-4694-B278-A80CA19D4BDB}" destId="{0CDEBE3D-EE05-41B4-A987-5064BFAAA2F3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E2C79B22-9BED-4AA8-A1C7-1A51AD4C769A}" type="presOf" srcId="{95A0D2CE-ACB2-4CE5-977D-ACF655B1B847}" destId="{9D780F8E-CA6C-44CE-AA09-334797A663D3}" srcOrd="0" destOrd="0" presId="urn:microsoft.com/office/officeart/2005/8/layout/radial4"/>
    <dgm:cxn modelId="{159FE886-D554-4EF9-93FD-1740DFB3E21B}" type="presOf" srcId="{84ECCF54-5C03-4450-8A12-E04BE3480227}" destId="{EC826B60-3D54-4ADA-9055-03F865738EE8}" srcOrd="0" destOrd="0" presId="urn:microsoft.com/office/officeart/2005/8/layout/radial4"/>
    <dgm:cxn modelId="{623AF539-E5D4-4CB9-B255-9A7E4416CCB7}" type="presParOf" srcId="{C50CB91E-DB3C-47CA-B6D3-B60B653B7668}" destId="{FBA6E394-78D7-4027-9B84-4169972DF309}" srcOrd="0" destOrd="0" presId="urn:microsoft.com/office/officeart/2005/8/layout/radial4"/>
    <dgm:cxn modelId="{C87AB7C6-8D06-423D-B26A-DE6950053F93}" type="presParOf" srcId="{C50CB91E-DB3C-47CA-B6D3-B60B653B7668}" destId="{9D780F8E-CA6C-44CE-AA09-334797A663D3}" srcOrd="1" destOrd="0" presId="urn:microsoft.com/office/officeart/2005/8/layout/radial4"/>
    <dgm:cxn modelId="{5300884F-BB93-48F6-A52C-478509A02BA6}" type="presParOf" srcId="{C50CB91E-DB3C-47CA-B6D3-B60B653B7668}" destId="{D9794F7E-0289-4D16-9800-4180EEE05061}" srcOrd="2" destOrd="0" presId="urn:microsoft.com/office/officeart/2005/8/layout/radial4"/>
    <dgm:cxn modelId="{99F7A888-56EE-45FE-9C62-F2A02C1E0CE3}" type="presParOf" srcId="{C50CB91E-DB3C-47CA-B6D3-B60B653B7668}" destId="{0CDEBE3D-EE05-41B4-A987-5064BFAAA2F3}" srcOrd="3" destOrd="0" presId="urn:microsoft.com/office/officeart/2005/8/layout/radial4"/>
    <dgm:cxn modelId="{932A9891-5040-4FEC-80EB-C2762309DD72}" type="presParOf" srcId="{C50CB91E-DB3C-47CA-B6D3-B60B653B7668}" destId="{896AFEF0-71CE-4013-A6EC-D6A8583002E3}" srcOrd="4" destOrd="0" presId="urn:microsoft.com/office/officeart/2005/8/layout/radial4"/>
    <dgm:cxn modelId="{80F988A7-24D7-4C79-87B2-6028F8D4F812}" type="presParOf" srcId="{C50CB91E-DB3C-47CA-B6D3-B60B653B7668}" destId="{1121BD23-E344-4C10-B73C-45F90CF7872D}" srcOrd="5" destOrd="0" presId="urn:microsoft.com/office/officeart/2005/8/layout/radial4"/>
    <dgm:cxn modelId="{F90BF078-C156-441C-AF3B-4E3D61C27975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деньги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рост цен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обесценивание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E872DA-9812-4CC7-A5CD-E2D7A46C337F}" type="presOf" srcId="{6DDE94A5-94CE-4880-8FE8-218BE0295E8D}" destId="{896AFEF0-71CE-4013-A6EC-D6A8583002E3}" srcOrd="0" destOrd="0" presId="urn:microsoft.com/office/officeart/2005/8/layout/radial4"/>
    <dgm:cxn modelId="{1CB218A9-622B-4658-B5EF-106CB36D6519}" type="presOf" srcId="{95A0D2CE-ACB2-4CE5-977D-ACF655B1B847}" destId="{9D780F8E-CA6C-44CE-AA09-334797A663D3}" srcOrd="0" destOrd="0" presId="urn:microsoft.com/office/officeart/2005/8/layout/radial4"/>
    <dgm:cxn modelId="{F3FD22F3-FE3F-4FF2-B3A6-7C02C374048F}" type="presOf" srcId="{BC1E02EB-9833-4BF0-89FF-B7C1F5B0A311}" destId="{D9794F7E-0289-4D16-9800-4180EEE05061}" srcOrd="0" destOrd="0" presId="urn:microsoft.com/office/officeart/2005/8/layout/radial4"/>
    <dgm:cxn modelId="{19644AD3-4395-47D0-9611-37F83E2F5B68}" type="presOf" srcId="{B3A71510-5490-4B91-9AAE-66E139F4A99D}" destId="{1121BD23-E344-4C10-B73C-45F90CF7872D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6C343D4C-831B-485D-A81D-9C33E174CA97}" type="presOf" srcId="{6D5DD639-0884-4694-B278-A80CA19D4BDB}" destId="{0CDEBE3D-EE05-41B4-A987-5064BFAAA2F3}" srcOrd="0" destOrd="0" presId="urn:microsoft.com/office/officeart/2005/8/layout/radial4"/>
    <dgm:cxn modelId="{958D3E33-CC67-450A-89E3-581FC213FAF1}" type="presOf" srcId="{84ECCF54-5C03-4450-8A12-E04BE3480227}" destId="{EC826B60-3D54-4ADA-9055-03F865738EE8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7BB3E5BD-9438-4C33-8781-9C2345332BA1}" type="presOf" srcId="{B37FD678-FD0D-4B6B-A3CB-FF4962979DCF}" destId="{C50CB91E-DB3C-47CA-B6D3-B60B653B7668}" srcOrd="0" destOrd="0" presId="urn:microsoft.com/office/officeart/2005/8/layout/radial4"/>
    <dgm:cxn modelId="{C047FDF3-C7C6-4450-9414-983EDA9D680E}" type="presOf" srcId="{735442C5-7C06-4E2C-9E8E-35B9C48BC119}" destId="{FBA6E394-78D7-4027-9B84-4169972DF309}" srcOrd="0" destOrd="0" presId="urn:microsoft.com/office/officeart/2005/8/layout/radial4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D800F518-F8BC-4845-B61F-0099D66D29BC}" type="presParOf" srcId="{C50CB91E-DB3C-47CA-B6D3-B60B653B7668}" destId="{FBA6E394-78D7-4027-9B84-4169972DF309}" srcOrd="0" destOrd="0" presId="urn:microsoft.com/office/officeart/2005/8/layout/radial4"/>
    <dgm:cxn modelId="{C5A89968-E257-4F99-8617-5C484F89F391}" type="presParOf" srcId="{C50CB91E-DB3C-47CA-B6D3-B60B653B7668}" destId="{9D780F8E-CA6C-44CE-AA09-334797A663D3}" srcOrd="1" destOrd="0" presId="urn:microsoft.com/office/officeart/2005/8/layout/radial4"/>
    <dgm:cxn modelId="{B34E05FD-2835-48CC-A3B4-D7DC593164E8}" type="presParOf" srcId="{C50CB91E-DB3C-47CA-B6D3-B60B653B7668}" destId="{D9794F7E-0289-4D16-9800-4180EEE05061}" srcOrd="2" destOrd="0" presId="urn:microsoft.com/office/officeart/2005/8/layout/radial4"/>
    <dgm:cxn modelId="{39654C17-0CB6-491B-93B1-F6631964E18E}" type="presParOf" srcId="{C50CB91E-DB3C-47CA-B6D3-B60B653B7668}" destId="{0CDEBE3D-EE05-41B4-A987-5064BFAAA2F3}" srcOrd="3" destOrd="0" presId="urn:microsoft.com/office/officeart/2005/8/layout/radial4"/>
    <dgm:cxn modelId="{1CD22C46-66C4-46DF-8F1A-24B9D5CCE7D5}" type="presParOf" srcId="{C50CB91E-DB3C-47CA-B6D3-B60B653B7668}" destId="{896AFEF0-71CE-4013-A6EC-D6A8583002E3}" srcOrd="4" destOrd="0" presId="urn:microsoft.com/office/officeart/2005/8/layout/radial4"/>
    <dgm:cxn modelId="{5C6F417F-9559-434C-B768-483522D985E1}" type="presParOf" srcId="{C50CB91E-DB3C-47CA-B6D3-B60B653B7668}" destId="{1121BD23-E344-4C10-B73C-45F90CF7872D}" srcOrd="5" destOrd="0" presId="urn:microsoft.com/office/officeart/2005/8/layout/radial4"/>
    <dgm:cxn modelId="{63ADEF2D-C4F6-4AD2-A79E-94D49F701654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доллар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свободная конвертация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курс обмена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D32B41-BB74-4B55-A41B-A3E3AFFEEA79}" type="presOf" srcId="{735442C5-7C06-4E2C-9E8E-35B9C48BC119}" destId="{FBA6E394-78D7-4027-9B84-4169972DF309}" srcOrd="0" destOrd="0" presId="urn:microsoft.com/office/officeart/2005/8/layout/radial4"/>
    <dgm:cxn modelId="{376C3DED-FFA6-42AE-8603-F6DEB02F7ABF}" type="presOf" srcId="{6D5DD639-0884-4694-B278-A80CA19D4BDB}" destId="{0CDEBE3D-EE05-41B4-A987-5064BFAAA2F3}" srcOrd="0" destOrd="0" presId="urn:microsoft.com/office/officeart/2005/8/layout/radial4"/>
    <dgm:cxn modelId="{1C2DD90C-4224-4668-9184-A972D8F97D29}" type="presOf" srcId="{84ECCF54-5C03-4450-8A12-E04BE3480227}" destId="{EC826B60-3D54-4ADA-9055-03F865738EE8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C76C5BDC-F325-40F8-B7C1-AD435C93B0E6}" type="presOf" srcId="{BC1E02EB-9833-4BF0-89FF-B7C1F5B0A311}" destId="{D9794F7E-0289-4D16-9800-4180EEE05061}" srcOrd="0" destOrd="0" presId="urn:microsoft.com/office/officeart/2005/8/layout/radial4"/>
    <dgm:cxn modelId="{9F35B2CA-1F2E-4676-8D67-CDBE9BBD38E4}" type="presOf" srcId="{B3A71510-5490-4B91-9AAE-66E139F4A99D}" destId="{1121BD23-E344-4C10-B73C-45F90CF7872D}" srcOrd="0" destOrd="0" presId="urn:microsoft.com/office/officeart/2005/8/layout/radial4"/>
    <dgm:cxn modelId="{864D9BE1-4D90-405B-A61D-CE33592A636B}" type="presOf" srcId="{B37FD678-FD0D-4B6B-A3CB-FF4962979DCF}" destId="{C50CB91E-DB3C-47CA-B6D3-B60B653B7668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FFAFFE6D-5301-4DE0-A297-64112EAF5BC0}" type="presOf" srcId="{95A0D2CE-ACB2-4CE5-977D-ACF655B1B847}" destId="{9D780F8E-CA6C-44CE-AA09-334797A663D3}" srcOrd="0" destOrd="0" presId="urn:microsoft.com/office/officeart/2005/8/layout/radial4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DF2E82B9-40DC-406A-9621-F7D12E532A54}" type="presOf" srcId="{6DDE94A5-94CE-4880-8FE8-218BE0295E8D}" destId="{896AFEF0-71CE-4013-A6EC-D6A8583002E3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9F6516D7-ADBF-43C1-8D1C-47EBB4EF9049}" type="presParOf" srcId="{C50CB91E-DB3C-47CA-B6D3-B60B653B7668}" destId="{FBA6E394-78D7-4027-9B84-4169972DF309}" srcOrd="0" destOrd="0" presId="urn:microsoft.com/office/officeart/2005/8/layout/radial4"/>
    <dgm:cxn modelId="{6526D931-5E4E-4432-A76D-B6BAA0C0D0F6}" type="presParOf" srcId="{C50CB91E-DB3C-47CA-B6D3-B60B653B7668}" destId="{9D780F8E-CA6C-44CE-AA09-334797A663D3}" srcOrd="1" destOrd="0" presId="urn:microsoft.com/office/officeart/2005/8/layout/radial4"/>
    <dgm:cxn modelId="{58187433-C510-4A4E-A640-D8BF9EC15F60}" type="presParOf" srcId="{C50CB91E-DB3C-47CA-B6D3-B60B653B7668}" destId="{D9794F7E-0289-4D16-9800-4180EEE05061}" srcOrd="2" destOrd="0" presId="urn:microsoft.com/office/officeart/2005/8/layout/radial4"/>
    <dgm:cxn modelId="{51B38AEE-9280-47EE-B52A-F93FEC49C142}" type="presParOf" srcId="{C50CB91E-DB3C-47CA-B6D3-B60B653B7668}" destId="{0CDEBE3D-EE05-41B4-A987-5064BFAAA2F3}" srcOrd="3" destOrd="0" presId="urn:microsoft.com/office/officeart/2005/8/layout/radial4"/>
    <dgm:cxn modelId="{9DD90256-6F7C-4314-A0A3-3CB9CFACCD2C}" type="presParOf" srcId="{C50CB91E-DB3C-47CA-B6D3-B60B653B7668}" destId="{896AFEF0-71CE-4013-A6EC-D6A8583002E3}" srcOrd="4" destOrd="0" presId="urn:microsoft.com/office/officeart/2005/8/layout/radial4"/>
    <dgm:cxn modelId="{87B71F46-3295-434C-8B07-8997A876CD2E}" type="presParOf" srcId="{C50CB91E-DB3C-47CA-B6D3-B60B653B7668}" destId="{1121BD23-E344-4C10-B73C-45F90CF7872D}" srcOrd="5" destOrd="0" presId="urn:microsoft.com/office/officeart/2005/8/layout/radial4"/>
    <dgm:cxn modelId="{52CAE693-4FBC-4688-9FDD-F5AF5DBB1ACB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стаж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возраст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индексация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1A7A2-6746-4BC9-A7CE-C326E767E5E3}" type="presOf" srcId="{B3A71510-5490-4B91-9AAE-66E139F4A99D}" destId="{1121BD23-E344-4C10-B73C-45F90CF7872D}" srcOrd="0" destOrd="0" presId="urn:microsoft.com/office/officeart/2005/8/layout/radial4"/>
    <dgm:cxn modelId="{6E07603E-0CA2-4D10-91A2-7B5717EC4471}" type="presOf" srcId="{735442C5-7C06-4E2C-9E8E-35B9C48BC119}" destId="{FBA6E394-78D7-4027-9B84-4169972DF309}" srcOrd="0" destOrd="0" presId="urn:microsoft.com/office/officeart/2005/8/layout/radial4"/>
    <dgm:cxn modelId="{C98B45E2-0737-493D-AEEE-7F1C001AB146}" type="presOf" srcId="{95A0D2CE-ACB2-4CE5-977D-ACF655B1B847}" destId="{9D780F8E-CA6C-44CE-AA09-334797A663D3}" srcOrd="0" destOrd="0" presId="urn:microsoft.com/office/officeart/2005/8/layout/radial4"/>
    <dgm:cxn modelId="{5A900C26-6020-4B49-B187-A64F0D4B61D1}" type="presOf" srcId="{6DDE94A5-94CE-4880-8FE8-218BE0295E8D}" destId="{896AFEF0-71CE-4013-A6EC-D6A8583002E3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BC33874A-2987-42C2-9480-5ED01E2AA2BD}" type="presOf" srcId="{BC1E02EB-9833-4BF0-89FF-B7C1F5B0A311}" destId="{D9794F7E-0289-4D16-9800-4180EEE05061}" srcOrd="0" destOrd="0" presId="urn:microsoft.com/office/officeart/2005/8/layout/radial4"/>
    <dgm:cxn modelId="{89233828-83D4-4EF9-B28F-77E2175CFCEB}" type="presOf" srcId="{B37FD678-FD0D-4B6B-A3CB-FF4962979DCF}" destId="{C50CB91E-DB3C-47CA-B6D3-B60B653B7668}" srcOrd="0" destOrd="0" presId="urn:microsoft.com/office/officeart/2005/8/layout/radial4"/>
    <dgm:cxn modelId="{0F529AE5-7E22-40EA-9959-C3FF88ADE3DC}" type="presOf" srcId="{6D5DD639-0884-4694-B278-A80CA19D4BDB}" destId="{0CDEBE3D-EE05-41B4-A987-5064BFAAA2F3}" srcOrd="0" destOrd="0" presId="urn:microsoft.com/office/officeart/2005/8/layout/radial4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CE1EABBA-9258-4FEC-9D04-937FB488D06E}" type="presOf" srcId="{84ECCF54-5C03-4450-8A12-E04BE3480227}" destId="{EC826B60-3D54-4ADA-9055-03F865738EE8}" srcOrd="0" destOrd="0" presId="urn:microsoft.com/office/officeart/2005/8/layout/radial4"/>
    <dgm:cxn modelId="{6EFC3212-DDC1-4AEF-99D8-A8D7C631E65A}" type="presParOf" srcId="{C50CB91E-DB3C-47CA-B6D3-B60B653B7668}" destId="{FBA6E394-78D7-4027-9B84-4169972DF309}" srcOrd="0" destOrd="0" presId="urn:microsoft.com/office/officeart/2005/8/layout/radial4"/>
    <dgm:cxn modelId="{6C7C1FD1-9E5E-493C-A987-1F6E4CA1B875}" type="presParOf" srcId="{C50CB91E-DB3C-47CA-B6D3-B60B653B7668}" destId="{9D780F8E-CA6C-44CE-AA09-334797A663D3}" srcOrd="1" destOrd="0" presId="urn:microsoft.com/office/officeart/2005/8/layout/radial4"/>
    <dgm:cxn modelId="{3CAB77A5-B894-4DEF-89DC-C7CC02DA3B4F}" type="presParOf" srcId="{C50CB91E-DB3C-47CA-B6D3-B60B653B7668}" destId="{D9794F7E-0289-4D16-9800-4180EEE05061}" srcOrd="2" destOrd="0" presId="urn:microsoft.com/office/officeart/2005/8/layout/radial4"/>
    <dgm:cxn modelId="{EDA9C20E-BC4C-4401-BC70-56B7010D817D}" type="presParOf" srcId="{C50CB91E-DB3C-47CA-B6D3-B60B653B7668}" destId="{0CDEBE3D-EE05-41B4-A987-5064BFAAA2F3}" srcOrd="3" destOrd="0" presId="urn:microsoft.com/office/officeart/2005/8/layout/radial4"/>
    <dgm:cxn modelId="{A966343D-28F6-4236-B110-C0217D7D0687}" type="presParOf" srcId="{C50CB91E-DB3C-47CA-B6D3-B60B653B7668}" destId="{896AFEF0-71CE-4013-A6EC-D6A8583002E3}" srcOrd="4" destOrd="0" presId="urn:microsoft.com/office/officeart/2005/8/layout/radial4"/>
    <dgm:cxn modelId="{729F4A51-A9A9-44F1-B5C2-8201A91E2AE2}" type="presParOf" srcId="{C50CB91E-DB3C-47CA-B6D3-B60B653B7668}" destId="{1121BD23-E344-4C10-B73C-45F90CF7872D}" srcOrd="5" destOrd="0" presId="urn:microsoft.com/office/officeart/2005/8/layout/radial4"/>
    <dgm:cxn modelId="{DED6BC0B-FF78-4DA2-9B63-A6E9C2ECEF34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>
              <a:solidFill>
                <a:schemeClr val="tx1"/>
              </a:solidFill>
            </a:rPr>
            <a:t>рынок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соперничество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>
              <a:solidFill>
                <a:schemeClr val="tx1"/>
              </a:solidFill>
            </a:rPr>
            <a:t>состязание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товар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информация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покупатель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деньги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рост цен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обесценивание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доллар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свободная конвертация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курс обмена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стаж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возраст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индексация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F186A-CF0A-4ACE-8DAE-5D1A0FAC757E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2BAF4-189D-4EF5-90A6-C4539FFE3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05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Команды могут выбрать</a:t>
            </a:r>
            <a:r>
              <a:rPr lang="ru-RU" baseline="0" dirty="0" smtClean="0"/>
              <a:t> по очереди 3 вопроса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BAF4-189D-4EF5-90A6-C4539FFE36A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24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BAF4-189D-4EF5-90A6-C4539FFE36A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62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12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7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9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0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7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6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4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67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7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CF2A-47BB-41F3-BB0E-DFF96892DCA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5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2;&#1088;&#1086;&#1089;&#1089;&#1074;&#1086;&#1088;&#1076;%20&#1042;%20&#1084;&#1080;&#1088;&#1077;%20&#1092;&#1080;&#1085;&#1072;&#1085;&#1089;&#1086;&#1074;.xlsx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vneklassnaya-rabota/library/2013/01/20/viktorina-ekonomicheskaya-desyatka" TargetMode="External"/><Relationship Id="rId2" Type="http://schemas.openxmlformats.org/officeDocument/2006/relationships/hyperlink" Target="http://www.uchmet.ru/library/material/137755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pp.vk.me/c622622/v622622490/35789/y59PIkJxNtQ.jpg" TargetMode="External"/><Relationship Id="rId3" Type="http://schemas.openxmlformats.org/officeDocument/2006/relationships/hyperlink" Target="http://moneyandwork.ru/wp-content/uploads/2015/08/20100806-103553-275.jpg" TargetMode="External"/><Relationship Id="rId7" Type="http://schemas.openxmlformats.org/officeDocument/2006/relationships/hyperlink" Target="https://cbkg.ru/uploads/wsv%209803ac810c3785059d37050f51ea7c68.jpg" TargetMode="External"/><Relationship Id="rId12" Type="http://schemas.openxmlformats.org/officeDocument/2006/relationships/hyperlink" Target="http://sergeywaz.ucoz.ru/search/?q=%D1%82%D0%B0%D0%B9%D0%BC%D0%B5%D1%80%D1%8B" TargetMode="External"/><Relationship Id="rId2" Type="http://schemas.openxmlformats.org/officeDocument/2006/relationships/hyperlink" Target="https://pp.vk.me/c633626/v633626353/37077/4UP2RqZsr8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zved.ru/uploadimg/645732_283824_19-ris.jpg" TargetMode="External"/><Relationship Id="rId11" Type="http://schemas.openxmlformats.org/officeDocument/2006/relationships/hyperlink" Target="http://www.investmagnates.com/wp-content/uploads/2016/06/%D0%BB%D0%B8%D1%87%D0%BD%D1%8B%D0%B5-%D1%84%D0%B8%D0%BD%D0%B0%D0%BD%D1%81%D1%8B.jpg" TargetMode="External"/><Relationship Id="rId5" Type="http://schemas.openxmlformats.org/officeDocument/2006/relationships/hyperlink" Target="http://budget7i.ru/wp-content/uploads/2013/07/08_01_00.jpg" TargetMode="External"/><Relationship Id="rId10" Type="http://schemas.openxmlformats.org/officeDocument/2006/relationships/hyperlink" Target="http://s11.stc.all.kpcdn.net/share/i/12/9882509/" TargetMode="External"/><Relationship Id="rId4" Type="http://schemas.openxmlformats.org/officeDocument/2006/relationships/hyperlink" Target="https://img-fotki.yandex.ru/get/3804/16969765.267/0_9b444_1527fe15_orig.png" TargetMode="External"/><Relationship Id="rId9" Type="http://schemas.openxmlformats.org/officeDocument/2006/relationships/hyperlink" Target="http://st.vkonline.ru/image/a6259224-4642-480c-96d9-014a821a62c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9.xml"/><Relationship Id="rId21" Type="http://schemas.openxmlformats.org/officeDocument/2006/relationships/slide" Target="slide27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5" t="23391" r="31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6" y="3925354"/>
            <a:ext cx="12188804" cy="116902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Игра «В мире финансов»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43580" y="5128487"/>
            <a:ext cx="834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74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654" y="1678533"/>
            <a:ext cx="10619874" cy="4351338"/>
          </a:xfrm>
        </p:spPr>
        <p:txBody>
          <a:bodyPr>
            <a:noAutofit/>
          </a:bodyPr>
          <a:lstStyle/>
          <a:p>
            <a:pPr marL="0" marR="4762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Деньги</a:t>
            </a:r>
            <a:r>
              <a:rPr lang="ru-RU" sz="4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выполняют четыре основные функции: они являются мерой стоимости, средством обмена, средством платежа и ... </a:t>
            </a:r>
            <a:endParaRPr lang="ru-RU" sz="48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8633" y="5224846"/>
            <a:ext cx="7969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Средство накопления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023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26" y="1761457"/>
            <a:ext cx="1055519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один из популярных способов инвестирования,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превращающий владельца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собственника части предприятия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223" y="5222933"/>
            <a:ext cx="22990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акция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443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653" y="1143628"/>
            <a:ext cx="10202779" cy="4351338"/>
          </a:xfrm>
        </p:spPr>
        <p:txBody>
          <a:bodyPr>
            <a:normAutofit/>
          </a:bodyPr>
          <a:lstStyle/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По какой причине житель Таиланда, наступивший </a:t>
            </a:r>
          </a:p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на местную банкноту или монету, рискует получить немалый срок?</a:t>
            </a:r>
            <a:endParaRPr lang="ru-RU" sz="5400" dirty="0">
              <a:ea typeface="Calibri"/>
              <a:cs typeface="Times New Roman"/>
            </a:endParaRPr>
          </a:p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327" y="5006105"/>
            <a:ext cx="11506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На них - изображение монарха 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869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194" y="4386970"/>
            <a:ext cx="85114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«Займи у себя, </a:t>
            </a:r>
          </a:p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сократи свои расходы»</a:t>
            </a: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7791" y="1591609"/>
            <a:ext cx="10515600" cy="2795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У кого, по мнению Сократа, </a:t>
            </a:r>
            <a:endParaRPr lang="ru-RU" sz="5400" dirty="0" smtClean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занимать деньги, </a:t>
            </a:r>
            <a:endParaRPr lang="ru-RU" sz="5400" dirty="0" smtClean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сократить свои расходы? </a:t>
            </a:r>
            <a:endParaRPr lang="ru-RU" sz="5400" dirty="0">
              <a:solidFill>
                <a:srgbClr val="010D6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3200" dirty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556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653" y="2074357"/>
            <a:ext cx="10202779" cy="1779186"/>
          </a:xfrm>
        </p:spPr>
        <p:txBody>
          <a:bodyPr>
            <a:normAutofit/>
          </a:bodyPr>
          <a:lstStyle/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Лётпаж</a:t>
            </a:r>
            <a:r>
              <a:rPr lang="ru-RU" sz="80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80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590" y="4386970"/>
            <a:ext cx="27435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платёж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621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713" y="1143628"/>
            <a:ext cx="10202779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Юр. Паук.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Тон. Кабан</a:t>
            </a: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619" y="4397883"/>
            <a:ext cx="489826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Купюра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Банкнота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2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893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713" y="1143628"/>
            <a:ext cx="10202779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Лом. Нина.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Мол. Бард.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Наказ</a:t>
            </a: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" y="4729958"/>
            <a:ext cx="12167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Номинал 2. Ломбард 3. Казна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821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178" y="1268213"/>
            <a:ext cx="7034315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Ус. Сад.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Рамка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Пей. Кока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Мак. Батон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" y="1268213"/>
            <a:ext cx="489409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Ссуда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Марка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Копейка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Банкомат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729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314" y="1078313"/>
            <a:ext cx="7554686" cy="4351338"/>
          </a:xfrm>
        </p:spPr>
        <p:txBody>
          <a:bodyPr>
            <a:no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Тоенма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Times New Roman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Ецнт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Луьрб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Юпарку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Лрадло</a:t>
            </a:r>
            <a:endParaRPr lang="ru-RU" sz="54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334" y="1314754"/>
            <a:ext cx="36685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Монета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Цент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Рубль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Купюра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Доллар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5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596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437" y="5496838"/>
            <a:ext cx="48024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конкуренция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862930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61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1896"/>
            <a:ext cx="4816929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Финансово грамотный </a:t>
            </a:r>
            <a:br>
              <a:rPr lang="ru-RU" sz="6000" dirty="0" smtClean="0"/>
            </a:br>
            <a:r>
              <a:rPr lang="ru-RU" sz="6000" dirty="0" smtClean="0"/>
              <a:t>человек</a:t>
            </a:r>
            <a:endParaRPr lang="ru-RU" sz="6000" dirty="0"/>
          </a:p>
        </p:txBody>
      </p:sp>
      <p:pic>
        <p:nvPicPr>
          <p:cNvPr id="4" name="Picture 2" descr="Образ финансово грамотного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41" y="23130"/>
            <a:ext cx="7553763" cy="68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98468" y="2334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29828" y="161152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9828" y="425740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4683" y="558034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8993" y="15531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9538" y="4240544"/>
            <a:ext cx="2353916" cy="1145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4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6743" y="5734809"/>
            <a:ext cx="30963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реклама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0715611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53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419" y="5468469"/>
            <a:ext cx="3727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инфляция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5197419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6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4259" y="5496838"/>
            <a:ext cx="27529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валюта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0485345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319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414" y="5537791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пенсия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2697469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647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7621" y="5063850"/>
            <a:ext cx="22134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налог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68" y="1476270"/>
            <a:ext cx="9020537" cy="360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7769392" y="4174457"/>
            <a:ext cx="2343150" cy="6667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256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7" grpId="0" animBg="1"/>
      <p:bldP spid="28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39" grpId="12" animBg="1"/>
      <p:bldP spid="39" grpId="13" animBg="1"/>
      <p:bldP spid="39" grpId="14" animBg="1"/>
      <p:bldP spid="39" grpId="15" animBg="1"/>
      <p:bldP spid="39" grpId="16" animBg="1"/>
      <p:bldP spid="39" grpId="17" animBg="1"/>
      <p:bldP spid="39" grpId="18" animBg="1"/>
      <p:bldP spid="39" grpId="19" animBg="1"/>
      <p:bldP spid="39" grpId="20" animBg="1"/>
      <p:bldP spid="39" grpId="21" animBg="1"/>
      <p:bldP spid="39" grpId="22" animBg="1"/>
      <p:bldP spid="39" grpId="23" animBg="1"/>
      <p:bldP spid="39" grpId="24" animBg="1"/>
      <p:bldP spid="39" grpId="25" animBg="1"/>
      <p:bldP spid="39" grpId="26" animBg="1"/>
      <p:bldP spid="39" grpId="27" animBg="1"/>
      <p:bldP spid="39" grpId="28" animBg="1"/>
      <p:bldP spid="39" grpId="29" animBg="1"/>
      <p:bldP spid="39" grpId="30" animBg="1"/>
      <p:bldP spid="39" grpId="31" animBg="1"/>
      <p:bldP spid="39" grpId="32" animBg="1"/>
      <p:bldP spid="39" grpId="33" animBg="1"/>
      <p:bldP spid="39" grpId="34" animBg="1"/>
      <p:bldP spid="39" grpId="35" animBg="1"/>
      <p:bldP spid="39" grpId="36" animBg="1"/>
      <p:bldP spid="39" grpId="37" animBg="1"/>
      <p:bldP spid="39" grpId="38" animBg="1"/>
      <p:bldP spid="39" grpId="39" animBg="1"/>
      <p:bldP spid="39" grpId="40" animBg="1"/>
      <p:bldP spid="39" grpId="41" animBg="1"/>
      <p:bldP spid="39" grpId="42" animBg="1"/>
      <p:bldP spid="39" grpId="43" animBg="1"/>
      <p:bldP spid="39" grpId="44" animBg="1"/>
      <p:bldP spid="39" grpId="45" animBg="1"/>
      <p:bldP spid="39" grpId="46" animBg="1"/>
      <p:bldP spid="39" grpId="47" animBg="1"/>
      <p:bldP spid="39" grpId="48" animBg="1"/>
      <p:bldP spid="39" grpId="49" animBg="1"/>
      <p:bldP spid="39" grpId="50" animBg="1"/>
      <p:bldP spid="39" grpId="51" animBg="1"/>
      <p:bldP spid="39" grpId="52" animBg="1"/>
      <p:bldP spid="39" grpId="53" animBg="1"/>
      <p:bldP spid="39" grpId="54" animBg="1"/>
      <p:bldP spid="39" grpId="55" animBg="1"/>
      <p:bldP spid="39" grpId="56" animBg="1"/>
      <p:bldP spid="39" grpId="57" animBg="1"/>
      <p:bldP spid="39" grpId="58" animBg="1"/>
      <p:bldP spid="39" grpId="59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1" grpId="14" animBg="1"/>
      <p:bldP spid="41" grpId="15" animBg="1"/>
      <p:bldP spid="41" grpId="16" animBg="1"/>
      <p:bldP spid="41" grpId="17" animBg="1"/>
      <p:bldP spid="41" grpId="18" animBg="1"/>
      <p:bldP spid="41" grpId="19" animBg="1"/>
      <p:bldP spid="41" grpId="20" animBg="1"/>
      <p:bldP spid="41" grpId="21" animBg="1"/>
      <p:bldP spid="41" grpId="22" animBg="1"/>
      <p:bldP spid="41" grpId="23" animBg="1"/>
      <p:bldP spid="41" grpId="24" animBg="1"/>
      <p:bldP spid="41" grpId="25" animBg="1"/>
      <p:bldP spid="41" grpId="26" animBg="1"/>
      <p:bldP spid="41" grpId="27" animBg="1"/>
      <p:bldP spid="41" grpId="28" animBg="1"/>
      <p:bldP spid="41" grpId="29" animBg="1"/>
      <p:bldP spid="41" grpId="30" animBg="1"/>
      <p:bldP spid="41" grpId="31" animBg="1"/>
      <p:bldP spid="41" grpId="32" animBg="1"/>
      <p:bldP spid="41" grpId="33" animBg="1"/>
      <p:bldP spid="41" grpId="34" animBg="1"/>
      <p:bldP spid="41" grpId="35" animBg="1"/>
      <p:bldP spid="41" grpId="36" animBg="1"/>
      <p:bldP spid="41" grpId="37" animBg="1"/>
      <p:bldP spid="41" grpId="38" animBg="1"/>
      <p:bldP spid="41" grpId="39" animBg="1"/>
      <p:bldP spid="41" grpId="40" animBg="1"/>
      <p:bldP spid="41" grpId="41" animBg="1"/>
      <p:bldP spid="41" grpId="42" animBg="1"/>
      <p:bldP spid="41" grpId="43" animBg="1"/>
      <p:bldP spid="41" grpId="44" animBg="1"/>
      <p:bldP spid="41" grpId="45" animBg="1"/>
      <p:bldP spid="41" grpId="46" animBg="1"/>
      <p:bldP spid="41" grpId="47" animBg="1"/>
      <p:bldP spid="42" grpId="0" animBg="1"/>
      <p:bldP spid="42" grpId="1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31408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пособие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497012"/>
            <a:ext cx="7802562" cy="321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833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0" grpId="0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3" grpId="26" animBg="1"/>
      <p:bldP spid="23" grpId="27" animBg="1"/>
      <p:bldP spid="23" grpId="28" animBg="1"/>
      <p:bldP spid="23" grpId="29" animBg="1"/>
      <p:bldP spid="23" grpId="30" animBg="1"/>
      <p:bldP spid="23" grpId="31" animBg="1"/>
      <p:bldP spid="23" grpId="32" animBg="1"/>
      <p:bldP spid="23" grpId="33" animBg="1"/>
      <p:bldP spid="23" grpId="34" animBg="1"/>
      <p:bldP spid="23" grpId="35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2" grpId="48" animBg="1"/>
      <p:bldP spid="32" grpId="49" animBg="1"/>
      <p:bldP spid="32" grpId="50" animBg="1"/>
      <p:bldP spid="32" grpId="51" animBg="1"/>
      <p:bldP spid="32" grpId="52" animBg="1"/>
      <p:bldP spid="32" grpId="53" animBg="1"/>
      <p:bldP spid="32" grpId="54" animBg="1"/>
      <p:bldP spid="32" grpId="55" animBg="1"/>
      <p:bldP spid="32" grpId="56" animBg="1"/>
      <p:bldP spid="32" grpId="57" animBg="1"/>
      <p:bldP spid="32" grpId="58" animBg="1"/>
      <p:bldP spid="32" grpId="59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4" grpId="26" animBg="1"/>
      <p:bldP spid="34" grpId="27" animBg="1"/>
      <p:bldP spid="34" grpId="28" animBg="1"/>
      <p:bldP spid="34" grpId="29" animBg="1"/>
      <p:bldP spid="34" grpId="30" animBg="1"/>
      <p:bldP spid="34" grpId="31" animBg="1"/>
      <p:bldP spid="34" grpId="32" animBg="1"/>
      <p:bldP spid="34" grpId="33" animBg="1"/>
      <p:bldP spid="34" grpId="34" animBg="1"/>
      <p:bldP spid="34" grpId="35" animBg="1"/>
      <p:bldP spid="34" grpId="36" animBg="1"/>
      <p:bldP spid="34" grpId="37" animBg="1"/>
      <p:bldP spid="34" grpId="38" animBg="1"/>
      <p:bldP spid="34" grpId="39" animBg="1"/>
      <p:bldP spid="34" grpId="40" animBg="1"/>
      <p:bldP spid="34" grpId="41" animBg="1"/>
      <p:bldP spid="34" grpId="42" animBg="1"/>
      <p:bldP spid="34" grpId="43" animBg="1"/>
      <p:bldP spid="34" grpId="44" animBg="1"/>
      <p:bldP spid="34" grpId="45" animBg="1"/>
      <p:bldP spid="34" grpId="46" animBg="1"/>
      <p:bldP spid="34" grpId="47" animBg="1"/>
      <p:bldP spid="35" grpId="0" animBg="1"/>
      <p:bldP spid="35" grpId="1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30959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банкрот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9" name="Рисунок 18" descr="Хостинг изображен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072" y="1120500"/>
            <a:ext cx="80772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737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2973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экспорт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9" name="Рисунок 18" descr="Хостинг изображен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853" y="1253850"/>
            <a:ext cx="91154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7817518" y="4138868"/>
            <a:ext cx="2343150" cy="6667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0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  <p:bldP spid="21" grpId="28" animBg="1"/>
      <p:bldP spid="21" grpId="29" animBg="1"/>
      <p:bldP spid="21" grpId="30" animBg="1"/>
      <p:bldP spid="21" grpId="31" animBg="1"/>
      <p:bldP spid="21" grpId="32" animBg="1"/>
      <p:bldP spid="21" grpId="33" animBg="1"/>
      <p:bldP spid="21" grpId="34" animBg="1"/>
      <p:bldP spid="21" grpId="35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5" grpId="12" animBg="1"/>
      <p:bldP spid="25" grpId="13" animBg="1"/>
      <p:bldP spid="25" grpId="14" animBg="1"/>
      <p:bldP spid="25" grpId="15" animBg="1"/>
      <p:bldP spid="25" grpId="16" animBg="1"/>
      <p:bldP spid="25" grpId="17" animBg="1"/>
      <p:bldP spid="25" grpId="18" animBg="1"/>
      <p:bldP spid="25" grpId="19" animBg="1"/>
      <p:bldP spid="25" grpId="20" animBg="1"/>
      <p:bldP spid="25" grpId="21" animBg="1"/>
      <p:bldP spid="25" grpId="22" animBg="1"/>
      <p:bldP spid="25" grpId="23" animBg="1"/>
      <p:bldP spid="25" grpId="24" animBg="1"/>
      <p:bldP spid="25" grpId="25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0" grpId="48" animBg="1"/>
      <p:bldP spid="30" grpId="49" animBg="1"/>
      <p:bldP spid="30" grpId="50" animBg="1"/>
      <p:bldP spid="30" grpId="51" animBg="1"/>
      <p:bldP spid="30" grpId="52" animBg="1"/>
      <p:bldP spid="30" grpId="53" animBg="1"/>
      <p:bldP spid="30" grpId="54" animBg="1"/>
      <p:bldP spid="30" grpId="55" animBg="1"/>
      <p:bldP spid="30" grpId="56" animBg="1"/>
      <p:bldP spid="30" grpId="57" animBg="1"/>
      <p:bldP spid="30" grpId="58" animBg="1"/>
      <p:bldP spid="30" grpId="59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3" grpId="0" animBg="1"/>
      <p:bldP spid="33" grpId="1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8690" y="5091714"/>
            <a:ext cx="3323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прибыль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" name="Picture 5" descr="Mushrooms_cooking_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086" y="1592677"/>
            <a:ext cx="30241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ЬЬ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486" y="2311815"/>
            <a:ext cx="1871662" cy="1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imagesББ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086" y="2527715"/>
            <a:ext cx="21590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586" y="3103977"/>
            <a:ext cx="145573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WordArt 12"/>
          <p:cNvSpPr>
            <a:spLocks noChangeArrowheads="1" noChangeShapeType="1" noTextEdit="1"/>
          </p:cNvSpPr>
          <p:nvPr/>
        </p:nvSpPr>
        <p:spPr bwMode="auto">
          <a:xfrm>
            <a:off x="7655511" y="2672177"/>
            <a:ext cx="1944687" cy="144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292929"/>
                </a:solidFill>
                <a:latin typeface="Times New Roman"/>
                <a:cs typeface="Times New Roman"/>
              </a:rPr>
              <a:t>ЛЬ</a:t>
            </a:r>
          </a:p>
        </p:txBody>
      </p:sp>
      <p:sp>
        <p:nvSpPr>
          <p:cNvPr id="41" name="WordArt 13"/>
          <p:cNvSpPr>
            <a:spLocks noChangeArrowheads="1" noChangeShapeType="1" noTextEdit="1"/>
          </p:cNvSpPr>
          <p:nvPr/>
        </p:nvSpPr>
        <p:spPr bwMode="auto">
          <a:xfrm>
            <a:off x="3046998" y="1737140"/>
            <a:ext cx="1366838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292929"/>
                </a:solidFill>
                <a:latin typeface="Times New Roman"/>
                <a:cs typeface="Times New Roman"/>
              </a:rPr>
              <a:t>Г=П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100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  <p:bldP spid="21" grpId="28" animBg="1"/>
      <p:bldP spid="21" grpId="29" animBg="1"/>
      <p:bldP spid="21" grpId="30" animBg="1"/>
      <p:bldP spid="21" grpId="31" animBg="1"/>
      <p:bldP spid="21" grpId="32" animBg="1"/>
      <p:bldP spid="21" grpId="33" animBg="1"/>
      <p:bldP spid="21" grpId="34" animBg="1"/>
      <p:bldP spid="21" grpId="35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5" grpId="12" animBg="1"/>
      <p:bldP spid="25" grpId="13" animBg="1"/>
      <p:bldP spid="25" grpId="14" animBg="1"/>
      <p:bldP spid="25" grpId="15" animBg="1"/>
      <p:bldP spid="25" grpId="16" animBg="1"/>
      <p:bldP spid="25" grpId="17" animBg="1"/>
      <p:bldP spid="25" grpId="18" animBg="1"/>
      <p:bldP spid="25" grpId="19" animBg="1"/>
      <p:bldP spid="25" grpId="20" animBg="1"/>
      <p:bldP spid="25" grpId="21" animBg="1"/>
      <p:bldP spid="25" grpId="22" animBg="1"/>
      <p:bldP spid="25" grpId="23" animBg="1"/>
      <p:bldP spid="25" grpId="24" animBg="1"/>
      <p:bldP spid="25" grpId="25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0" grpId="48" animBg="1"/>
      <p:bldP spid="30" grpId="49" animBg="1"/>
      <p:bldP spid="30" grpId="50" animBg="1"/>
      <p:bldP spid="30" grpId="51" animBg="1"/>
      <p:bldP spid="30" grpId="52" animBg="1"/>
      <p:bldP spid="30" grpId="53" animBg="1"/>
      <p:bldP spid="30" grpId="54" animBg="1"/>
      <p:bldP spid="30" grpId="55" animBg="1"/>
      <p:bldP spid="30" grpId="56" animBg="1"/>
      <p:bldP spid="30" grpId="57" animBg="1"/>
      <p:bldP spid="30" grpId="58" animBg="1"/>
      <p:bldP spid="30" grpId="59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3" grpId="0" animBg="1"/>
      <p:bldP spid="33" grpId="1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 «В мире финансов»</a:t>
            </a:r>
            <a:endParaRPr lang="ru-RU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8" t="22043" r="46851" b="11461"/>
          <a:stretch/>
        </p:blipFill>
        <p:spPr bwMode="auto">
          <a:xfrm>
            <a:off x="2937753" y="1420237"/>
            <a:ext cx="6565673" cy="50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50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«В мире финансов»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Decorlz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/>
              <a:t>Команда «»</a:t>
            </a:r>
          </a:p>
          <a:p>
            <a:pPr algn="just"/>
            <a:r>
              <a:rPr lang="ru-RU" sz="4800" b="1" dirty="0" smtClean="0"/>
              <a:t>Команда «»</a:t>
            </a:r>
          </a:p>
          <a:p>
            <a:pPr algn="just"/>
            <a:r>
              <a:rPr lang="ru-RU" sz="4800" b="1" dirty="0" smtClean="0"/>
              <a:t>Команда «»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778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финансы</a:t>
            </a:r>
            <a:endParaRPr lang="ru-RU" dirty="0"/>
          </a:p>
        </p:txBody>
      </p:sp>
      <p:pic>
        <p:nvPicPr>
          <p:cNvPr id="2050" name="Picture 2" descr="Картинки по запросу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65514"/>
            <a:ext cx="7030133" cy="454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инансы клипар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201" y="4241260"/>
            <a:ext cx="4914800" cy="229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финансовая грамотно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2119" y="1489305"/>
            <a:ext cx="3670229" cy="24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67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4438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15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46513" y="558958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7000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45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41913" y="981075"/>
            <a:ext cx="40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34075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62638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26013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65425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57363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57363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65425" y="98107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7950" y="692150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/>
              <a:t>0</a:t>
            </a:r>
          </a:p>
        </p:txBody>
      </p:sp>
      <p:pic>
        <p:nvPicPr>
          <p:cNvPr id="14" name="Picture 1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Рисунок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100" y="269875"/>
            <a:ext cx="6211888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66100" y="6391275"/>
            <a:ext cx="539750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21" descr="Рисунок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20891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Рисунок4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50" y="90488"/>
            <a:ext cx="1444625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0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0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40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60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80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40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60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20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800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40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60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00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80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40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60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20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80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400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600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20000"/>
                            </p:stCondLst>
                            <p:childTnLst>
                              <p:par>
                                <p:cTn id="1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800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40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600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20000"/>
                            </p:stCondLst>
                            <p:childTnLst>
                              <p:par>
                                <p:cTn id="1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80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40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0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600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120000"/>
                            </p:stCondLst>
                            <p:childTnLst>
                              <p:par>
                                <p:cTn id="1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80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40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0000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60000"/>
                            </p:stCondLst>
                            <p:childTnLst>
                              <p:par>
                                <p:cTn id="1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20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800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400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5" y="120197"/>
            <a:ext cx="12191999" cy="69623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Расходы </a:t>
            </a:r>
            <a:r>
              <a:rPr lang="ru-RU" sz="3600" dirty="0"/>
              <a:t>вашей семьи состоят из следующих статей: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605" y="503015"/>
            <a:ext cx="8818479" cy="43513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платежи – 4500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Продукты питания – 11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Бытовая химия и предметы личной гигиены – 2500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Одежда и обувь – 13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Оплата кредита на покупку бытовой техники – 14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Образование (дополнительные занятия) – 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Проезд – 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Откладывание на летний отдых семьи – 6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Лекарства – 3500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Оплата телефона и Интернета – 1300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Прочие платежи – 3500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79762"/>
            <a:ext cx="12192000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Какова сумма ваших расходов в месяц?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Какой доход должен быть у вашей семьи в месяц, чтобы при этих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расходах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ещё откладывать 10% суммы доходов?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9953" y="1465106"/>
            <a:ext cx="9318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1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205326" y="4309752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2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Решение: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8958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Расходы - 65 </a:t>
            </a:r>
            <a:r>
              <a:rPr lang="ru-RU" sz="3600" dirty="0"/>
              <a:t>300 </a:t>
            </a:r>
            <a:r>
              <a:rPr lang="ru-RU" sz="3600" dirty="0" smtClean="0"/>
              <a:t>руб.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Чтобы откладывать 10%, необходимо, чтобы у нашей семьи доход </a:t>
            </a:r>
            <a:r>
              <a:rPr lang="ru-RU" sz="3600" dirty="0" smtClean="0"/>
              <a:t>составлял: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65 300 р. / 0,9 (90%) = 72 556 </a:t>
            </a:r>
            <a:r>
              <a:rPr lang="ru-RU" sz="3600" dirty="0" smtClean="0"/>
              <a:t>руб.</a:t>
            </a:r>
            <a:endParaRPr lang="ru-RU" sz="3600" dirty="0"/>
          </a:p>
        </p:txBody>
      </p:sp>
      <p:pic>
        <p:nvPicPr>
          <p:cNvPr id="4" name="Picture 2" descr="Картинки по запросу финансы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1816" y="2809556"/>
            <a:ext cx="2847810" cy="34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1517549" y="6128426"/>
            <a:ext cx="674451" cy="72957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17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903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Ваша </a:t>
            </a:r>
            <a:r>
              <a:rPr lang="ru-RU" sz="2000" dirty="0"/>
              <a:t>семья (два взрослых члена и два ребёнка) планирует бюджет на следующий месяц.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Доходы </a:t>
            </a:r>
            <a:r>
              <a:rPr lang="ru-RU" sz="2000" dirty="0"/>
              <a:t>вашей семьи составляют 50 тыс. руб.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семейном совете вами был составлен список всего желаемого и обнаружилось,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именно в следующем месяце предстоит очень много дополнительных трат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этот список оказался на 60 тыс. р.).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из перечисленного вы оставите как приоритетные траты,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чем можно пожертвовать в следующем месяце</a:t>
            </a:r>
            <a:r>
              <a:rPr lang="ru-RU" sz="2000" dirty="0" smtClean="0"/>
              <a:t>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Расходы: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6497"/>
            <a:ext cx="58281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000" dirty="0"/>
              <a:t>Коммунальные услуги – 4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Продукты питания – 11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Оплата кредита – 6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Покупка сезонной одежды – 6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Закупки для школы – 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Посещение кинотеатра и кафе семьёй – 2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Оплата бассейна для детей – 2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Покупка нового чайника – 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Карманные деньги для детей – 3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8166" y="2246062"/>
            <a:ext cx="6124348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Покупка проездных карт – </a:t>
            </a:r>
            <a:r>
              <a:rPr lang="ru-RU" sz="2000" dirty="0" smtClean="0">
                <a:solidFill>
                  <a:prstClr val="black"/>
                </a:solidFill>
              </a:rPr>
              <a:t>2 200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Празднование </a:t>
            </a:r>
            <a:r>
              <a:rPr lang="ru-RU" sz="2000" dirty="0">
                <a:solidFill>
                  <a:prstClr val="black"/>
                </a:solidFill>
              </a:rPr>
              <a:t>дня рождения папы – 6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Поездка </a:t>
            </a:r>
            <a:r>
              <a:rPr lang="ru-RU" sz="2000" dirty="0">
                <a:solidFill>
                  <a:prstClr val="black"/>
                </a:solidFill>
              </a:rPr>
              <a:t>на экскурсию с классом в другой город – 1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Покупка </a:t>
            </a:r>
            <a:r>
              <a:rPr lang="ru-RU" sz="2000" dirty="0">
                <a:solidFill>
                  <a:prstClr val="black"/>
                </a:solidFill>
              </a:rPr>
              <a:t>предметов личной гигиены и бытовой химии – </a:t>
            </a:r>
            <a:r>
              <a:rPr lang="ru-RU" sz="2000" dirty="0" smtClean="0">
                <a:solidFill>
                  <a:prstClr val="black"/>
                </a:solidFill>
              </a:rPr>
              <a:t>1 800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Ремонт </a:t>
            </a:r>
            <a:r>
              <a:rPr lang="ru-RU" sz="2000" dirty="0">
                <a:solidFill>
                  <a:prstClr val="black"/>
                </a:solidFill>
              </a:rPr>
              <a:t>автомобиля – 4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Покупка </a:t>
            </a:r>
            <a:r>
              <a:rPr lang="ru-RU" sz="2000" dirty="0">
                <a:solidFill>
                  <a:prstClr val="black"/>
                </a:solidFill>
              </a:rPr>
              <a:t>нового шкафа – 4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Текущие </a:t>
            </a:r>
            <a:r>
              <a:rPr lang="ru-RU" sz="2000" dirty="0">
                <a:solidFill>
                  <a:prstClr val="black"/>
                </a:solidFill>
              </a:rPr>
              <a:t>мелочи – 5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Подарок </a:t>
            </a:r>
            <a:r>
              <a:rPr lang="ru-RU" sz="2000" dirty="0">
                <a:solidFill>
                  <a:prstClr val="black"/>
                </a:solidFill>
              </a:rPr>
              <a:t>на свадьбу двоюродной сестры – 5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18" y="6199635"/>
            <a:ext cx="11495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Почему сделаете именно такой выбор? Свой ответ обоснуйте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118" y="-48987"/>
            <a:ext cx="32611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4641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9631" y="237746"/>
            <a:ext cx="1018682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Ставка срочного вклада на 3 года – 10 %.</a:t>
            </a:r>
          </a:p>
          <a:p>
            <a:pPr marL="0" indent="0" algn="just">
              <a:buNone/>
            </a:pPr>
            <a:r>
              <a:rPr lang="ru-RU" dirty="0" smtClean="0"/>
              <a:t>Ставка срочного вклада на 1 год – 9 %.</a:t>
            </a:r>
          </a:p>
          <a:p>
            <a:pPr marL="0" indent="0" algn="just">
              <a:buNone/>
            </a:pPr>
            <a:r>
              <a:rPr lang="ru-RU" dirty="0" smtClean="0"/>
              <a:t>Ставка вклада до востребования – 0,1 %.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3200" dirty="0" smtClean="0"/>
              <a:t>Иван </a:t>
            </a:r>
            <a:r>
              <a:rPr lang="ru-RU" sz="3200" dirty="0"/>
              <a:t>Петрович год назад открыл банковский вклад на срок 3 года под 12 % годовых на сумму 1 300 000 руб.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Однако </a:t>
            </a:r>
            <a:r>
              <a:rPr lang="ru-RU" sz="3200" dirty="0"/>
              <a:t>сейчас (прошло 6 месяцев) ему срочно понадобились эти деньги, и он решил закрыть вклад досрочно. </a:t>
            </a:r>
            <a:endParaRPr lang="ru-RU" sz="3200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3200" dirty="0" smtClean="0"/>
              <a:t>Какую </a:t>
            </a:r>
            <a:r>
              <a:rPr lang="ru-RU" sz="3200" dirty="0"/>
              <a:t>сумму получит Иван Петрович, сняв вклад досрочно?</a:t>
            </a:r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84" y="0"/>
            <a:ext cx="9318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05325" y="5710944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626" y="5710944"/>
            <a:ext cx="3271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1 300 650 руб.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3180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памяток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919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58" y="65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0" y="-22051"/>
            <a:ext cx="12111922" cy="68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3" y="-129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1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282" y="0"/>
            <a:ext cx="6525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28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«В мире финансов»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Decorlz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800" b="1" dirty="0" smtClean="0"/>
              <a:t>Разминка</a:t>
            </a:r>
          </a:p>
          <a:p>
            <a:pPr algn="just"/>
            <a:r>
              <a:rPr lang="ru-RU" sz="4800" b="1" dirty="0" smtClean="0"/>
              <a:t>«Своя игра»</a:t>
            </a:r>
          </a:p>
          <a:p>
            <a:pPr algn="just"/>
            <a:r>
              <a:rPr lang="ru-RU" sz="4800" b="1" dirty="0"/>
              <a:t>Личные финансы</a:t>
            </a:r>
          </a:p>
          <a:p>
            <a:pPr algn="just"/>
            <a:r>
              <a:rPr lang="ru-RU" sz="4800" b="1" dirty="0" smtClean="0"/>
              <a:t>Кроссворд </a:t>
            </a:r>
          </a:p>
          <a:p>
            <a:pPr algn="just"/>
            <a:r>
              <a:rPr lang="ru-RU" sz="4800" b="1" dirty="0" smtClean="0"/>
              <a:t>Памятки </a:t>
            </a:r>
            <a:r>
              <a:rPr lang="ru-RU" sz="4800" b="1" dirty="0"/>
              <a:t>рационального </a:t>
            </a:r>
            <a:r>
              <a:rPr lang="ru-RU" sz="4800" b="1" dirty="0" smtClean="0"/>
              <a:t>поведения в финансовой сфере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6544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еди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589" y="0"/>
            <a:ext cx="6882040" cy="68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3" y="65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5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888" y="0"/>
            <a:ext cx="7204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11" y="2589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9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14"/>
            <a:ext cx="10515600" cy="1325563"/>
          </a:xfrm>
        </p:spPr>
        <p:txBody>
          <a:bodyPr/>
          <a:lstStyle/>
          <a:p>
            <a:r>
              <a:rPr lang="ru-RU" dirty="0" smtClean="0"/>
              <a:t>Составление памяток</a:t>
            </a:r>
            <a:endParaRPr lang="ru-RU" dirty="0"/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27" y="4036977"/>
            <a:ext cx="2569163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379" y="4036977"/>
            <a:ext cx="2836607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699" y="1254865"/>
            <a:ext cx="4049999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редит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34" y="403697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1" r="8682"/>
          <a:stretch/>
        </p:blipFill>
        <p:spPr bwMode="auto">
          <a:xfrm>
            <a:off x="6600056" y="1254865"/>
            <a:ext cx="4032448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099" y="12548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9068" y="1251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663" y="41115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2698" y="41277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5908" y="412448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3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4438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15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46513" y="558958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7000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45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41913" y="981075"/>
            <a:ext cx="40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34075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62638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26013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65425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57363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57363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65425" y="98107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7950" y="692150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/>
              <a:t>0</a:t>
            </a:r>
          </a:p>
        </p:txBody>
      </p:sp>
      <p:pic>
        <p:nvPicPr>
          <p:cNvPr id="14" name="Picture 1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Рисунок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100" y="269875"/>
            <a:ext cx="6211888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66100" y="6391275"/>
            <a:ext cx="539750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21" descr="Рисунок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20891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Рисунок4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50" y="90488"/>
            <a:ext cx="1444625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0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0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40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60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80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40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60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20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800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40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60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00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80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40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60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20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80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400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600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20000"/>
                            </p:stCondLst>
                            <p:childTnLst>
                              <p:par>
                                <p:cTn id="1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800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40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600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20000"/>
                            </p:stCondLst>
                            <p:childTnLst>
                              <p:par>
                                <p:cTn id="1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80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40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0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600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120000"/>
                            </p:stCondLst>
                            <p:childTnLst>
                              <p:par>
                                <p:cTn id="1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80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40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0000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60000"/>
                            </p:stCondLst>
                            <p:childTnLst>
                              <p:par>
                                <p:cTn id="1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20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800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400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1896"/>
            <a:ext cx="4816929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Финансово грамотный </a:t>
            </a:r>
            <a:br>
              <a:rPr lang="ru-RU" sz="6000" dirty="0" smtClean="0"/>
            </a:br>
            <a:r>
              <a:rPr lang="ru-RU" sz="6000" dirty="0" smtClean="0"/>
              <a:t>человек</a:t>
            </a:r>
            <a:endParaRPr lang="ru-RU" sz="6000" dirty="0"/>
          </a:p>
        </p:txBody>
      </p:sp>
      <p:pic>
        <p:nvPicPr>
          <p:cNvPr id="5" name="Picture 2" descr="Образ финансово грамотного чело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41" y="23130"/>
            <a:ext cx="7553763" cy="68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98468" y="2334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29828" y="161152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9828" y="425740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4683" y="558034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8993" y="15531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9538" y="4240544"/>
            <a:ext cx="2353916" cy="1145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5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753" y="0"/>
            <a:ext cx="10355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53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/>
              <a:t>Лавренова</a:t>
            </a:r>
            <a:r>
              <a:rPr lang="ru-RU" b="1" dirty="0"/>
              <a:t>, Е. Б. </a:t>
            </a:r>
            <a:r>
              <a:rPr lang="ru-RU" dirty="0" smtClean="0"/>
              <a:t>Финансовая </a:t>
            </a:r>
            <a:r>
              <a:rPr lang="ru-RU" dirty="0"/>
              <a:t>грамотность: контрольные измерительные материалы. 8–9 классы </a:t>
            </a:r>
            <a:r>
              <a:rPr lang="ru-RU" dirty="0" err="1"/>
              <a:t>общеобразоват</a:t>
            </a:r>
            <a:r>
              <a:rPr lang="ru-RU" dirty="0"/>
              <a:t>. орг. / Е. Б. </a:t>
            </a:r>
            <a:r>
              <a:rPr lang="ru-RU" dirty="0" err="1"/>
              <a:t>Лавренова</a:t>
            </a:r>
            <a:r>
              <a:rPr lang="ru-RU" dirty="0"/>
              <a:t>, И. В. </a:t>
            </a:r>
            <a:r>
              <a:rPr lang="ru-RU" dirty="0" err="1"/>
              <a:t>Липсиц</a:t>
            </a:r>
            <a:r>
              <a:rPr lang="ru-RU" dirty="0"/>
              <a:t>, О. И. </a:t>
            </a:r>
            <a:r>
              <a:rPr lang="ru-RU" dirty="0" smtClean="0"/>
              <a:t>Рязанова</a:t>
            </a:r>
            <a:r>
              <a:rPr lang="ru-RU" dirty="0"/>
              <a:t>. — М.: ВИТА-ПРЕСС, 2014. — 48 c. (Дополнительное образование: Серия «Учимся разумному финансовому </a:t>
            </a:r>
            <a:r>
              <a:rPr lang="ru-RU" dirty="0" smtClean="0"/>
              <a:t>поведению»).</a:t>
            </a:r>
          </a:p>
          <a:p>
            <a:pPr algn="just"/>
            <a:r>
              <a:rPr lang="ru-RU" b="1" dirty="0"/>
              <a:t>Брехова, Ю. В. </a:t>
            </a:r>
            <a:r>
              <a:rPr lang="ru-RU" dirty="0" smtClean="0"/>
              <a:t>Финансовая </a:t>
            </a:r>
            <a:r>
              <a:rPr lang="ru-RU" dirty="0"/>
              <a:t>грамотность: играя – учимся, играя – </a:t>
            </a:r>
            <a:r>
              <a:rPr lang="ru-RU" dirty="0" smtClean="0"/>
              <a:t>познаем!: </a:t>
            </a:r>
            <a:r>
              <a:rPr lang="ru-RU" dirty="0"/>
              <a:t>метод. пособие для педагогов </a:t>
            </a:r>
            <a:r>
              <a:rPr lang="ru-RU" b="1" dirty="0"/>
              <a:t>/ </a:t>
            </a:r>
            <a:r>
              <a:rPr lang="ru-RU" dirty="0"/>
              <a:t>Ю. В. Брехова. – </a:t>
            </a:r>
            <a:r>
              <a:rPr lang="ru-RU" dirty="0" smtClean="0"/>
              <a:t>Волгоград</a:t>
            </a:r>
            <a:r>
              <a:rPr lang="ru-RU" dirty="0"/>
              <a:t>: Изд-во Волгоградского филиала </a:t>
            </a:r>
            <a:r>
              <a:rPr lang="ru-RU" dirty="0" err="1"/>
              <a:t>РАНХиГС</a:t>
            </a:r>
            <a:r>
              <a:rPr lang="ru-RU" dirty="0"/>
              <a:t>, 2016. </a:t>
            </a:r>
            <a:endParaRPr lang="ru-RU" dirty="0" smtClean="0">
              <a:hlinkClick r:id="rId2"/>
            </a:endParaRPr>
          </a:p>
          <a:p>
            <a:pPr algn="just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://www.uchmet.ru/library/material/137755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algn="just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nsportal.ru/shkola/vneklassnaya-rabota/library/2013/01/20/viktorina-ekonomicheskaya-desyatka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4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иллюстраций: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pp.vk.me/c633626/v633626353/37077/4UP2RqZsr8Y.jpg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moneyandwork.ru/wp-content/uploads/2015/08/20100806-103553-275.jpg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img-fotki.yandex.ru/get/3804/16969765.267/0_9b444_1527fe15_orig.png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budget7i.ru/wp-content/uploads/2013/07/08_01_00.jpg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kazved.ru/uploadimg/645732_283824_19-ris.jpg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cbkg.ru/uploads/wsv%209803ac810c3785059d37050f51ea7c68.jpg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pp.vk.me/c622622/v622622490/35789/y59PIkJxNtQ.jpg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st.vkonline.ru/image/a6259224-4642-480c-96d9-014a821a62c7.jpg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>
                <a:hlinkClick r:id="rId10"/>
              </a:rPr>
              <a:t>http://s11.stc.all.kpcdn.net/share/i/12/9882509</a:t>
            </a:r>
            <a:r>
              <a:rPr lang="en-US" dirty="0" smtClean="0">
                <a:hlinkClick r:id="rId10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://www.investmagnates.com/wp-content/uploads/2016/06/%D0%BB%D0%B8%D1%87%D0%BD%D1%8B%D0%B5-%</a:t>
            </a:r>
            <a:r>
              <a:rPr lang="en-US" dirty="0" smtClean="0">
                <a:hlinkClick r:id="rId11"/>
              </a:rPr>
              <a:t>D1%84%D0%B8%D0%BD%D0%B0%D0%BD%D1%81%D1%8B.jpg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http://sergeywaz.ucoz.ru/search/?q=%</a:t>
            </a:r>
            <a:r>
              <a:rPr lang="en-US" dirty="0" smtClean="0">
                <a:hlinkClick r:id="rId12"/>
              </a:rPr>
              <a:t>D1%82%D0%B0%D0%B9%D0%BC%D0%B5%D1%80%D1%8B</a:t>
            </a:r>
            <a:r>
              <a:rPr lang="ru-RU" dirty="0" smtClean="0"/>
              <a:t> - таймеры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603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9807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Безопасно или нет?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4477" y="1349809"/>
            <a:ext cx="10265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 находитесь на вокзальной площади. На ней есть банк и три обменных пункта. Вы видите, что в одном из обменных пунктов курс продажи и покупки гораздо выгоднее, чем в банке и остальных обменных пунктах.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4477" y="1375761"/>
            <a:ext cx="10548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2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Ваш брат уговаривает вас вложить деньги в акции какого-то акционерного общества. Он говорит, что, если привлечёт 10 новых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акционеров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то у него выкупят его акции по цене в полтора раза выше той, по которой он их купил.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4477" y="1378702"/>
            <a:ext cx="10528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3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Банк предлагает оставить заявку на получение кредитной карты на своём сайте. В заявке нужно указать свои ФИО, дату рождения, гражданство и приблизительный ежемесячный доход. Если заявка будет одобрена, банк обещает прислать сотрудника, который оформит карту.</a:t>
            </a:r>
          </a:p>
        </p:txBody>
      </p:sp>
    </p:spTree>
    <p:extLst>
      <p:ext uri="{BB962C8B-B14F-4D97-AF65-F5344CB8AC3E}">
        <p14:creationId xmlns:p14="http://schemas.microsoft.com/office/powerpoint/2010/main" xmlns="" val="37493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222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Верно ли утверждение?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221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Задумываться о будущей пенсии нужно начинать за три-пять лет до выхода на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52329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2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Если получаешь платное образование, то за счет государственных средств можно вернуть часть потраченных денег обратно в семейный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2329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3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Депозит – это ценная бумага.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4181" y="1836274"/>
            <a:ext cx="10515600" cy="781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4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Ипотека – это вид страхования.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2874" y="1933549"/>
            <a:ext cx="10515600" cy="1581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5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Налог – это обязательные платежи физических и юридических лиц в пользу государства.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5816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6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Главные денежные операции в экономике совершаются только через наличные деньги.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7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4" grpId="0"/>
      <p:bldP spid="4" grpId="2"/>
      <p:bldP spid="4" grpId="3"/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Своя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игра»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91" y="161925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404891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573550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8742209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9910868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1079528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291" y="2762250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6402284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7568336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8734388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9900440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11066494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91" y="3905250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 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6398474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7560716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8722958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Прямоугольник 18">
            <a:hlinkClick r:id="rId16" action="ppaction://hlinksldjump"/>
          </p:cNvPr>
          <p:cNvSpPr/>
          <p:nvPr/>
        </p:nvSpPr>
        <p:spPr>
          <a:xfrm>
            <a:off x="9885200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11047444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291" y="5086350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hlinkClick r:id="rId18" action="ppaction://hlinksldjump"/>
          </p:cNvPr>
          <p:cNvSpPr/>
          <p:nvPr/>
        </p:nvSpPr>
        <p:spPr>
          <a:xfrm>
            <a:off x="6398474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hlinkClick r:id="rId19" action="ppaction://hlinksldjump"/>
          </p:cNvPr>
          <p:cNvSpPr/>
          <p:nvPr/>
        </p:nvSpPr>
        <p:spPr>
          <a:xfrm>
            <a:off x="7560716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Прямоугольник 23">
            <a:hlinkClick r:id="rId20" action="ppaction://hlinksldjump"/>
          </p:cNvPr>
          <p:cNvSpPr/>
          <p:nvPr/>
        </p:nvSpPr>
        <p:spPr>
          <a:xfrm>
            <a:off x="8722958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Прямоугольник 24">
            <a:hlinkClick r:id="rId21" action="ppaction://hlinksldjump"/>
          </p:cNvPr>
          <p:cNvSpPr/>
          <p:nvPr/>
        </p:nvSpPr>
        <p:spPr>
          <a:xfrm>
            <a:off x="9885200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Прямоугольник 25">
            <a:hlinkClick r:id="rId22" action="ppaction://hlinksldjump"/>
          </p:cNvPr>
          <p:cNvSpPr/>
          <p:nvPr/>
        </p:nvSpPr>
        <p:spPr>
          <a:xfrm>
            <a:off x="11047444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3102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8347" y="1761457"/>
            <a:ext cx="78125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человека </a:t>
            </a: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- 12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пар, </a:t>
            </a: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 монеты всего </a:t>
            </a: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одно…</a:t>
            </a:r>
            <a:endParaRPr lang="ru-RU" sz="5400" dirty="0">
              <a:ea typeface="Calibri"/>
              <a:cs typeface="Times New Roman"/>
            </a:endParaRPr>
          </a:p>
          <a:p>
            <a:pPr algn="ctr"/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590" y="4386970"/>
            <a:ext cx="22605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ребро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51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4" grpId="23" animBg="1"/>
      <p:bldP spid="15" grpId="0" animBg="1"/>
      <p:bldP spid="16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8" grpId="24" animBg="1"/>
      <p:bldP spid="18" grpId="25" animBg="1"/>
      <p:bldP spid="18" grpId="26" animBg="1"/>
      <p:bldP spid="18" grpId="27" animBg="1"/>
      <p:bldP spid="18" grpId="28" animBg="1"/>
      <p:bldP spid="18" grpId="29" animBg="1"/>
      <p:bldP spid="18" grpId="30" animBg="1"/>
      <p:bldP spid="18" grpId="31" animBg="1"/>
      <p:bldP spid="18" grpId="32" animBg="1"/>
      <p:bldP spid="18" grpId="33" animBg="1"/>
      <p:bldP spid="18" grpId="34" animBg="1"/>
      <p:bldP spid="18" grpId="35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7" grpId="26" animBg="1"/>
      <p:bldP spid="27" grpId="27" animBg="1"/>
      <p:bldP spid="27" grpId="28" animBg="1"/>
      <p:bldP spid="27" grpId="29" animBg="1"/>
      <p:bldP spid="27" grpId="30" animBg="1"/>
      <p:bldP spid="27" grpId="31" animBg="1"/>
      <p:bldP spid="27" grpId="32" animBg="1"/>
      <p:bldP spid="27" grpId="33" animBg="1"/>
      <p:bldP spid="27" grpId="34" animBg="1"/>
      <p:bldP spid="27" grpId="35" animBg="1"/>
      <p:bldP spid="27" grpId="36" animBg="1"/>
      <p:bldP spid="27" grpId="37" animBg="1"/>
      <p:bldP spid="27" grpId="38" animBg="1"/>
      <p:bldP spid="27" grpId="39" animBg="1"/>
      <p:bldP spid="27" grpId="40" animBg="1"/>
      <p:bldP spid="27" grpId="41" animBg="1"/>
      <p:bldP spid="27" grpId="42" animBg="1"/>
      <p:bldP spid="27" grpId="43" animBg="1"/>
      <p:bldP spid="27" grpId="44" animBg="1"/>
      <p:bldP spid="27" grpId="45" animBg="1"/>
      <p:bldP spid="27" grpId="46" animBg="1"/>
      <p:bldP spid="27" grpId="47" animBg="1"/>
      <p:bldP spid="27" grpId="48" animBg="1"/>
      <p:bldP spid="27" grpId="49" animBg="1"/>
      <p:bldP spid="27" grpId="50" animBg="1"/>
      <p:bldP spid="27" grpId="51" animBg="1"/>
      <p:bldP spid="27" grpId="52" animBg="1"/>
      <p:bldP spid="27" grpId="53" animBg="1"/>
      <p:bldP spid="27" grpId="54" animBg="1"/>
      <p:bldP spid="27" grpId="55" animBg="1"/>
      <p:bldP spid="27" grpId="56" animBg="1"/>
      <p:bldP spid="27" grpId="57" animBg="1"/>
      <p:bldP spid="27" grpId="58" animBg="1"/>
      <p:bldP spid="27" grpId="59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30" grpId="0" animBg="1"/>
      <p:bldP spid="30" grpId="1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1196</Words>
  <Application>Microsoft Office PowerPoint</Application>
  <PresentationFormat>Произвольный</PresentationFormat>
  <Paragraphs>331</Paragraphs>
  <Slides>47</Slides>
  <Notes>2</Notes>
  <HiddenSlides>21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Игра «В мире финансов»</vt:lpstr>
      <vt:lpstr> Финансово грамотный  человек</vt:lpstr>
      <vt:lpstr>Игра «В мире финансов»</vt:lpstr>
      <vt:lpstr>Игра «В мире финансов»</vt:lpstr>
      <vt:lpstr>Разминка</vt:lpstr>
      <vt:lpstr>Безопасно или нет?</vt:lpstr>
      <vt:lpstr>Верно ли утверждение?</vt:lpstr>
      <vt:lpstr>«Своя игра»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Кроссворд «В мире финансов»</vt:lpstr>
      <vt:lpstr>Личные финансы</vt:lpstr>
      <vt:lpstr>Слайд 31</vt:lpstr>
      <vt:lpstr>Расходы вашей семьи состоят из следующих статей: </vt:lpstr>
      <vt:lpstr>Решение:</vt:lpstr>
      <vt:lpstr>Ваша семья (два взрослых члена и два ребёнка) планирует бюджет на следующий месяц.  Доходы вашей семьи составляют 50 тыс. руб.  На семейном совете вами был составлен список всего желаемого и обнаружилось,  что именно в следующем месяце предстоит очень много дополнительных трат  (этот список оказался на 60 тыс. р.).  Что из перечисленного вы оставите как приоритетные траты,  а чем можно пожертвовать в следующем месяце? Расходы: </vt:lpstr>
      <vt:lpstr>Слайд 35</vt:lpstr>
      <vt:lpstr>Составление памяток </vt:lpstr>
      <vt:lpstr>Слайд 37</vt:lpstr>
      <vt:lpstr>Слайд 38</vt:lpstr>
      <vt:lpstr>Слайд 39</vt:lpstr>
      <vt:lpstr>Слайд 40</vt:lpstr>
      <vt:lpstr>Слайд 41</vt:lpstr>
      <vt:lpstr>Составление памяток</vt:lpstr>
      <vt:lpstr>Слайд 43</vt:lpstr>
      <vt:lpstr> Финансово грамотный  человек</vt:lpstr>
      <vt:lpstr>Слайд 45</vt:lpstr>
      <vt:lpstr>Источники информации:</vt:lpstr>
      <vt:lpstr>Источники иллюстраций: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1</cp:lastModifiedBy>
  <cp:revision>148</cp:revision>
  <dcterms:created xsi:type="dcterms:W3CDTF">2016-08-27T07:46:40Z</dcterms:created>
  <dcterms:modified xsi:type="dcterms:W3CDTF">2021-01-24T21:49:11Z</dcterms:modified>
</cp:coreProperties>
</file>