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3" r:id="rId1"/>
  </p:sldMasterIdLst>
  <p:sldIdLst>
    <p:sldId id="297" r:id="rId2"/>
    <p:sldId id="300" r:id="rId3"/>
    <p:sldId id="259" r:id="rId4"/>
    <p:sldId id="274" r:id="rId5"/>
    <p:sldId id="260" r:id="rId6"/>
    <p:sldId id="302" r:id="rId7"/>
    <p:sldId id="303" r:id="rId8"/>
    <p:sldId id="304" r:id="rId9"/>
    <p:sldId id="305" r:id="rId10"/>
    <p:sldId id="261" r:id="rId11"/>
    <p:sldId id="262" r:id="rId12"/>
    <p:sldId id="306" r:id="rId13"/>
    <p:sldId id="264" r:id="rId14"/>
    <p:sldId id="309" r:id="rId15"/>
    <p:sldId id="316" r:id="rId16"/>
    <p:sldId id="310" r:id="rId17"/>
    <p:sldId id="265" r:id="rId18"/>
    <p:sldId id="311" r:id="rId19"/>
    <p:sldId id="307" r:id="rId20"/>
    <p:sldId id="308" r:id="rId21"/>
    <p:sldId id="314" r:id="rId22"/>
    <p:sldId id="315" r:id="rId23"/>
    <p:sldId id="319" r:id="rId24"/>
    <p:sldId id="320" r:id="rId25"/>
    <p:sldId id="324" r:id="rId26"/>
    <p:sldId id="313" r:id="rId27"/>
  </p:sldIdLst>
  <p:sldSz cx="9144000" cy="6858000" type="screen4x3"/>
  <p:notesSz cx="6858000" cy="9144000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 Black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 Black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 Black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 Black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 Black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 Black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 Black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 Black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 Black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  <p:clrMru>
    <a:srgbClr val="FFCC99"/>
    <a:srgbClr val="360000"/>
    <a:srgbClr val="4C0000"/>
    <a:srgbClr val="800000"/>
    <a:srgbClr val="990000"/>
    <a:srgbClr val="FFFF00"/>
    <a:srgbClr val="FF9900"/>
    <a:srgbClr val="FF33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4829" autoAdjust="0"/>
    <p:restoredTop sz="94660"/>
  </p:normalViewPr>
  <p:slideViewPr>
    <p:cSldViewPr>
      <p:cViewPr varScale="1">
        <p:scale>
          <a:sx n="68" d="100"/>
          <a:sy n="68" d="100"/>
        </p:scale>
        <p:origin x="-146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552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676400"/>
            <a:ext cx="7772400" cy="18288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103427" name="Rectangle 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A889A0C-5763-43B0-B114-303BE04E52CC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Ovr>
    <a:masterClrMapping/>
  </p:clrMapOvr>
  <p:transition spd="slow">
    <p:cover dir="r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046C025-3089-43E4-A0F8-FA77E5254C06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Ovr>
    <a:masterClrMapping/>
  </p:clrMapOvr>
  <p:transition spd="slow">
    <p:cover dir="r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381000"/>
            <a:ext cx="2057400" cy="57150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019800" cy="57150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AEF61D1-180D-4DE7-8D7E-567CD98B8283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Ovr>
    <a:masterClrMapping/>
  </p:clrMapOvr>
  <p:transition spd="slow">
    <p:cover dir="r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 preserve="1">
  <p:cSld name="Заголовок, текст и кли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13716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981200"/>
            <a:ext cx="40386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Клип 3"/>
          <p:cNvSpPr>
            <a:spLocks noGrp="1"/>
          </p:cNvSpPr>
          <p:nvPr>
            <p:ph type="clipArt" sz="half" idx="2"/>
          </p:nvPr>
        </p:nvSpPr>
        <p:spPr>
          <a:xfrm>
            <a:off x="4648200" y="1981200"/>
            <a:ext cx="4038600" cy="4114800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C083727-8995-4FBD-92D0-670B8CD1A644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Ovr>
    <a:masterClrMapping/>
  </p:clrMapOvr>
  <p:transition spd="slow">
    <p:cover dir="r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 preserve="1">
  <p:cSld name="Заголовок, клип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13716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Клип 2"/>
          <p:cNvSpPr>
            <a:spLocks noGrp="1"/>
          </p:cNvSpPr>
          <p:nvPr>
            <p:ph type="clipArt" sz="half" idx="1"/>
          </p:nvPr>
        </p:nvSpPr>
        <p:spPr>
          <a:xfrm>
            <a:off x="457200" y="1981200"/>
            <a:ext cx="4038600" cy="4114800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648200" y="1981200"/>
            <a:ext cx="40386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C477C38-5B99-47F8-91D1-DA40833E6781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Ovr>
    <a:masterClrMapping/>
  </p:clrMapOvr>
  <p:transition spd="slow">
    <p:cover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C83709B-22C4-4C60-9EF5-EB5A8B524D9E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Ovr>
    <a:masterClrMapping/>
  </p:clrMapOvr>
  <p:transition spd="slow">
    <p:cover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31EE4C9-B145-42EC-AD43-1C679A8B8C3F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Ovr>
    <a:masterClrMapping/>
  </p:clrMapOvr>
  <p:transition spd="slow">
    <p:cover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40386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40386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B4517C1-9804-4660-B516-9DA29AE657BC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Ovr>
    <a:masterClrMapping/>
  </p:clrMapOvr>
  <p:transition spd="slow">
    <p:cover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97BC678-13E8-418C-BB6C-8DF8C457B76E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Ovr>
    <a:masterClrMapping/>
  </p:clrMapOvr>
  <p:transition spd="slow">
    <p:cover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2F646C0-CFF4-4456-93CD-415147F3263C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Ovr>
    <a:masterClrMapping/>
  </p:clrMapOvr>
  <p:transition spd="slow">
    <p:cover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E1A8334-BD7B-4540-A465-FCA343DF8068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Ovr>
    <a:masterClrMapping/>
  </p:clrMapOvr>
  <p:transition spd="slow">
    <p:cover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57DDB16-43E4-45E5-AF55-E2E6D25E1F08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Ovr>
    <a:masterClrMapping/>
  </p:clrMapOvr>
  <p:transition spd="slow">
    <p:cover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0D2F72B-9505-46F0-94BE-7098D6B67CEE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Ovr>
    <a:masterClrMapping/>
  </p:clrMapOvr>
  <p:transition spd="slow">
    <p:cover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duotone>
              <a:schemeClr val="bg1"/>
              <a:srgbClr val="FFFFFF"/>
            </a:duotone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381000"/>
            <a:ext cx="82296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40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981200"/>
            <a:ext cx="82296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40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40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40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4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1pPr>
          </a:lstStyle>
          <a:p>
            <a:fld id="{81C7E7B3-35DA-43B5-ADBB-AF9C6D8004C5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  <p:sldLayoutId id="2147483685" r:id="rId12"/>
    <p:sldLayoutId id="2147483686" r:id="rId13"/>
  </p:sldLayoutIdLst>
  <p:transition spd="slow">
    <p:cover dir="r"/>
  </p:transition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65000"/>
        <a:buFont typeface="Wingdings" pitchFamily="2" charset="2"/>
        <a:buChar char="n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3.jpe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9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6.jpeg"/><Relationship Id="rId4" Type="http://schemas.openxmlformats.org/officeDocument/2006/relationships/image" Target="../media/image45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hyperlink" Target="http://www.ikona.ru/georg_xvi.html" TargetMode="Externa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jpeg"/><Relationship Id="rId5" Type="http://schemas.openxmlformats.org/officeDocument/2006/relationships/hyperlink" Target="http://drevo.pravbeseda.ru/index.php?idpic=1684" TargetMode="Externa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Rectangle 2"/>
          <p:cNvSpPr>
            <a:spLocks noGrp="1" noChangeArrowheads="1"/>
          </p:cNvSpPr>
          <p:nvPr>
            <p:ph type="title"/>
          </p:nvPr>
        </p:nvSpPr>
        <p:spPr>
          <a:xfrm>
            <a:off x="419100" y="304800"/>
            <a:ext cx="8229600" cy="1828800"/>
          </a:xfrm>
        </p:spPr>
        <p:txBody>
          <a:bodyPr/>
          <a:lstStyle/>
          <a:p>
            <a:pPr eaLnBrk="1" hangingPunct="1">
              <a:defRPr/>
            </a:pPr>
            <a:r>
              <a:rPr lang="ru-RU" altLang="ru-RU" sz="6000" dirty="0"/>
              <a:t/>
            </a:r>
            <a:br>
              <a:rPr lang="ru-RU" altLang="ru-RU" sz="6000" dirty="0"/>
            </a:br>
            <a:endParaRPr lang="ru-RU" sz="5800" b="1" dirty="0" smtClean="0">
              <a:solidFill>
                <a:srgbClr val="FFFF00"/>
              </a:solidFill>
              <a:latin typeface="Arial Narrow" pitchFamily="34" charset="0"/>
            </a:endParaRPr>
          </a:p>
        </p:txBody>
      </p:sp>
      <p:sp>
        <p:nvSpPr>
          <p:cNvPr id="9421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19100" y="5562600"/>
            <a:ext cx="8610600" cy="914400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endParaRPr lang="ru-RU" sz="2800" b="1" dirty="0" smtClean="0">
              <a:latin typeface="Arial Narrow" pitchFamily="34" charset="0"/>
            </a:endParaRPr>
          </a:p>
        </p:txBody>
      </p:sp>
      <p:pic>
        <p:nvPicPr>
          <p:cNvPr id="2052" name="Рисунок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252413" y="1295400"/>
            <a:ext cx="3325813" cy="3325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3" name="Рисунок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162154" y="1447800"/>
            <a:ext cx="5981846" cy="3787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cover dir="r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Прямоугольник 1"/>
          <p:cNvSpPr>
            <a:spLocks noChangeArrowheads="1"/>
          </p:cNvSpPr>
          <p:nvPr/>
        </p:nvSpPr>
        <p:spPr bwMode="auto">
          <a:xfrm>
            <a:off x="457200" y="1066800"/>
            <a:ext cx="8305800" cy="2298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eaLnBrk="1" hangingPunct="1">
              <a:buClr>
                <a:schemeClr val="hlink"/>
              </a:buClr>
              <a:buFont typeface="Wingdings" pitchFamily="2" charset="2"/>
              <a:buChar char="§"/>
            </a:pPr>
            <a:r>
              <a:rPr lang="ru-RU" altLang="ru-RU" sz="2900" b="1">
                <a:latin typeface="Arial Narrow" pitchFamily="34" charset="0"/>
              </a:rPr>
              <a:t>В </a:t>
            </a:r>
            <a:r>
              <a:rPr lang="ru-RU" altLang="ru-RU" sz="2900" b="1">
                <a:solidFill>
                  <a:srgbClr val="FFCC99"/>
                </a:solidFill>
                <a:latin typeface="Arial Narrow" pitchFamily="34" charset="0"/>
              </a:rPr>
              <a:t>1807</a:t>
            </a:r>
            <a:r>
              <a:rPr lang="ru-RU" altLang="ru-RU" sz="2900" b="1">
                <a:latin typeface="Arial Narrow" pitchFamily="34" charset="0"/>
              </a:rPr>
              <a:t> году по  образцу и подобию ордена Святого Георгия Победоносца был учрежден солдатский Георгий - серебряный знак отличия военного ордена для нижних чинов, в </a:t>
            </a:r>
            <a:r>
              <a:rPr lang="ru-RU" altLang="ru-RU" sz="2900" b="1">
                <a:solidFill>
                  <a:srgbClr val="FFCC99"/>
                </a:solidFill>
                <a:latin typeface="Arial Narrow" pitchFamily="34" charset="0"/>
              </a:rPr>
              <a:t>1856</a:t>
            </a:r>
            <a:r>
              <a:rPr lang="ru-RU" altLang="ru-RU" sz="2900" b="1">
                <a:latin typeface="Arial Narrow" pitchFamily="34" charset="0"/>
              </a:rPr>
              <a:t> году так же подразделенный на четыре степени. </a:t>
            </a:r>
          </a:p>
        </p:txBody>
      </p:sp>
      <p:sp>
        <p:nvSpPr>
          <p:cNvPr id="12295" name="Rectangle 7"/>
          <p:cNvSpPr>
            <a:spLocks noGrp="1" noChangeArrowheads="1"/>
          </p:cNvSpPr>
          <p:nvPr>
            <p:ph type="title"/>
          </p:nvPr>
        </p:nvSpPr>
        <p:spPr>
          <a:xfrm>
            <a:off x="533400" y="228600"/>
            <a:ext cx="8153400" cy="685800"/>
          </a:xfrm>
        </p:spPr>
        <p:txBody>
          <a:bodyPr/>
          <a:lstStyle/>
          <a:p>
            <a:pPr eaLnBrk="1" hangingPunct="1">
              <a:defRPr/>
            </a:pPr>
            <a:r>
              <a:rPr lang="ru-RU" b="1" smtClean="0">
                <a:solidFill>
                  <a:srgbClr val="FFFF00"/>
                </a:solidFill>
                <a:latin typeface="Arial Narrow" pitchFamily="34" charset="0"/>
              </a:rPr>
              <a:t>День Героев Отечества</a:t>
            </a:r>
          </a:p>
        </p:txBody>
      </p:sp>
      <p:pic>
        <p:nvPicPr>
          <p:cNvPr id="11268" name="Picture 1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47800" y="3581400"/>
            <a:ext cx="5638800" cy="2533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cover dir="r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Прямоугольник 1"/>
          <p:cNvSpPr>
            <a:spLocks noChangeArrowheads="1"/>
          </p:cNvSpPr>
          <p:nvPr/>
        </p:nvSpPr>
        <p:spPr bwMode="auto">
          <a:xfrm>
            <a:off x="381000" y="990600"/>
            <a:ext cx="8534400" cy="3935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eaLnBrk="1" hangingPunct="1"/>
            <a:r>
              <a:rPr lang="ru-RU" altLang="ru-RU" sz="2800" b="1">
                <a:solidFill>
                  <a:srgbClr val="FFFF00"/>
                </a:solidFill>
                <a:latin typeface="Arial Narrow" pitchFamily="34" charset="0"/>
              </a:rPr>
              <a:t>Георгиевское оружие</a:t>
            </a:r>
            <a:r>
              <a:rPr lang="ru-RU" altLang="ru-RU" sz="2800" b="1">
                <a:solidFill>
                  <a:srgbClr val="FF0000"/>
                </a:solidFill>
                <a:latin typeface="Arial Narrow" pitchFamily="34" charset="0"/>
              </a:rPr>
              <a:t> </a:t>
            </a:r>
            <a:r>
              <a:rPr lang="ru-RU" altLang="ru-RU" sz="2800" b="1">
                <a:latin typeface="Arial Narrow" pitchFamily="34" charset="0"/>
              </a:rPr>
              <a:t>- награда в русской армии отличившимся офицерам и генералам. Это оружие официально было введено в 1913 году положением о наградах. Под георгиевским оружием разумеются: </a:t>
            </a:r>
            <a:r>
              <a:rPr lang="ru-RU" altLang="ru-RU" sz="2800" b="1">
                <a:solidFill>
                  <a:srgbClr val="FFCC99"/>
                </a:solidFill>
                <a:latin typeface="Arial Narrow" pitchFamily="34" charset="0"/>
              </a:rPr>
              <a:t>шпаги, сабли, палаши, шашки и кортики</a:t>
            </a:r>
          </a:p>
          <a:p>
            <a:pPr algn="just" eaLnBrk="1" hangingPunct="1"/>
            <a:r>
              <a:rPr lang="ru-RU" altLang="ru-RU" sz="2800" b="1">
                <a:latin typeface="Arial Narrow" pitchFamily="34" charset="0"/>
              </a:rPr>
              <a:t>К георгиевскому оружию относились: шпаги, сабли, палаши, шашки и кортики существующих образцов с эфесами, на которых имелась надпись: «За храбрость» и помещен крест ордена святого Георгия.</a:t>
            </a:r>
          </a:p>
        </p:txBody>
      </p:sp>
      <p:pic>
        <p:nvPicPr>
          <p:cNvPr id="12291" name="Рисунок 2" descr="06S2175i.bmp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419600" y="5029200"/>
            <a:ext cx="1047750" cy="1166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2" name="Рисунок 3" descr="06S2178i.bmp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9600" y="5029200"/>
            <a:ext cx="1541463" cy="1150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3" name="Рисунок 4" descr="06S2177i.bmp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867400" y="4953000"/>
            <a:ext cx="1119188" cy="1246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4" name="Рисунок 5" descr="06S2176i.bmp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514600" y="5029200"/>
            <a:ext cx="1524000" cy="1138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5" name="Рисунок 6" descr="06S2208i.bmp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391400" y="4953000"/>
            <a:ext cx="1095375" cy="12192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12296" name="Прямоугольник 7"/>
          <p:cNvSpPr>
            <a:spLocks noChangeArrowheads="1"/>
          </p:cNvSpPr>
          <p:nvPr/>
        </p:nvSpPr>
        <p:spPr bwMode="auto">
          <a:xfrm>
            <a:off x="914400" y="6248400"/>
            <a:ext cx="935038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ru-RU" altLang="ru-RU" b="1">
                <a:latin typeface="Arial Narrow" pitchFamily="34" charset="0"/>
              </a:rPr>
              <a:t>шпага</a:t>
            </a:r>
          </a:p>
        </p:txBody>
      </p:sp>
      <p:sp>
        <p:nvSpPr>
          <p:cNvPr id="12297" name="Прямоугольник 8"/>
          <p:cNvSpPr>
            <a:spLocks noChangeArrowheads="1"/>
          </p:cNvSpPr>
          <p:nvPr/>
        </p:nvSpPr>
        <p:spPr bwMode="auto">
          <a:xfrm>
            <a:off x="2819400" y="6248400"/>
            <a:ext cx="738188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ru-RU" altLang="ru-RU" b="1">
                <a:latin typeface="Arial Narrow" pitchFamily="34" charset="0"/>
              </a:rPr>
              <a:t>сабля</a:t>
            </a:r>
          </a:p>
        </p:txBody>
      </p:sp>
      <p:sp>
        <p:nvSpPr>
          <p:cNvPr id="12298" name="Прямоугольник 9"/>
          <p:cNvSpPr>
            <a:spLocks noChangeArrowheads="1"/>
          </p:cNvSpPr>
          <p:nvPr/>
        </p:nvSpPr>
        <p:spPr bwMode="auto">
          <a:xfrm>
            <a:off x="4495800" y="6248400"/>
            <a:ext cx="7810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ru-RU" altLang="ru-RU" b="1">
                <a:latin typeface="Arial Narrow" pitchFamily="34" charset="0"/>
              </a:rPr>
              <a:t>палаш</a:t>
            </a:r>
          </a:p>
        </p:txBody>
      </p:sp>
      <p:sp>
        <p:nvSpPr>
          <p:cNvPr id="12299" name="Прямоугольник 10"/>
          <p:cNvSpPr>
            <a:spLocks noChangeArrowheads="1"/>
          </p:cNvSpPr>
          <p:nvPr/>
        </p:nvSpPr>
        <p:spPr bwMode="auto">
          <a:xfrm>
            <a:off x="6019800" y="6248400"/>
            <a:ext cx="931863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ru-RU" altLang="ru-RU" b="1">
                <a:latin typeface="Arial Narrow" pitchFamily="34" charset="0"/>
              </a:rPr>
              <a:t>шашка</a:t>
            </a:r>
          </a:p>
        </p:txBody>
      </p:sp>
      <p:sp>
        <p:nvSpPr>
          <p:cNvPr id="12300" name="Прямоугольник 10"/>
          <p:cNvSpPr>
            <a:spLocks noChangeArrowheads="1"/>
          </p:cNvSpPr>
          <p:nvPr/>
        </p:nvSpPr>
        <p:spPr bwMode="auto">
          <a:xfrm>
            <a:off x="7543800" y="6248400"/>
            <a:ext cx="808038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ru-RU" altLang="ru-RU" b="1">
                <a:latin typeface="Arial Narrow" pitchFamily="34" charset="0"/>
              </a:rPr>
              <a:t>кортик</a:t>
            </a:r>
          </a:p>
        </p:txBody>
      </p:sp>
      <p:sp>
        <p:nvSpPr>
          <p:cNvPr id="13326" name="Rectangle 14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914400"/>
          </a:xfrm>
        </p:spPr>
        <p:txBody>
          <a:bodyPr/>
          <a:lstStyle/>
          <a:p>
            <a:pPr eaLnBrk="1" hangingPunct="1">
              <a:defRPr/>
            </a:pPr>
            <a:r>
              <a:rPr lang="ru-RU" b="1" smtClean="0">
                <a:solidFill>
                  <a:srgbClr val="FFFF00"/>
                </a:solidFill>
                <a:latin typeface="Arial Narrow" pitchFamily="34" charset="0"/>
              </a:rPr>
              <a:t>День Героев Отечества</a:t>
            </a:r>
          </a:p>
        </p:txBody>
      </p:sp>
    </p:spTree>
  </p:cSld>
  <p:clrMapOvr>
    <a:masterClrMapping/>
  </p:clrMapOvr>
  <p:transition spd="slow">
    <p:cover dir="r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5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52400"/>
            <a:ext cx="8229600" cy="914400"/>
          </a:xfrm>
        </p:spPr>
        <p:txBody>
          <a:bodyPr/>
          <a:lstStyle/>
          <a:p>
            <a:pPr eaLnBrk="1" hangingPunct="1">
              <a:defRPr/>
            </a:pPr>
            <a:r>
              <a:rPr lang="ru-RU" b="1" smtClean="0">
                <a:solidFill>
                  <a:srgbClr val="FFFF00"/>
                </a:solidFill>
                <a:latin typeface="Arial Narrow" pitchFamily="34" charset="0"/>
              </a:rPr>
              <a:t>День Героев Отечества</a:t>
            </a:r>
          </a:p>
        </p:txBody>
      </p:sp>
      <p:sp>
        <p:nvSpPr>
          <p:cNvPr id="1259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295400"/>
            <a:ext cx="8229600" cy="4114800"/>
          </a:xfrm>
        </p:spPr>
        <p:txBody>
          <a:bodyPr/>
          <a:lstStyle/>
          <a:p>
            <a:pPr eaLnBrk="1" hangingPunct="1">
              <a:lnSpc>
                <a:spcPct val="90000"/>
              </a:lnSpc>
              <a:defRPr/>
            </a:pPr>
            <a:r>
              <a:rPr lang="ru-RU" sz="2800" b="1" smtClean="0">
                <a:latin typeface="Arial Narrow" pitchFamily="34" charset="0"/>
              </a:rPr>
              <a:t>После </a:t>
            </a:r>
            <a:r>
              <a:rPr lang="ru-RU" sz="2800" b="1" smtClean="0">
                <a:solidFill>
                  <a:srgbClr val="FFCC99"/>
                </a:solidFill>
                <a:latin typeface="Arial Narrow" pitchFamily="34" charset="0"/>
              </a:rPr>
              <a:t>октября 1917</a:t>
            </a:r>
            <a:r>
              <a:rPr lang="ru-RU" sz="2800" b="1" smtClean="0">
                <a:latin typeface="Arial Narrow" pitchFamily="34" charset="0"/>
              </a:rPr>
              <a:t> года вышел декрет СНК «Об уравнивании всех военнослужащих в правах», который отменил все ордена царской России. </a:t>
            </a:r>
            <a:r>
              <a:rPr lang="ru-RU" sz="2800" b="1" smtClean="0">
                <a:solidFill>
                  <a:srgbClr val="FFCC99"/>
                </a:solidFill>
                <a:latin typeface="Arial Narrow" pitchFamily="34" charset="0"/>
              </a:rPr>
              <a:t>2 марта 1992 года</a:t>
            </a:r>
            <a:r>
              <a:rPr lang="ru-RU" sz="2800" b="1" smtClean="0">
                <a:latin typeface="Arial Narrow" pitchFamily="34" charset="0"/>
              </a:rPr>
              <a:t> Президиум Верховного Совета Российской Федерации постановил «восстановить российский военный орден Святого Георгия и знак отличия – Георгиевский крест».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ru-RU" sz="2800" b="1" smtClean="0">
                <a:latin typeface="Arial Narrow" pitchFamily="34" charset="0"/>
              </a:rPr>
              <a:t>Статут восстановленного ордена был утвержден указом Президента России от </a:t>
            </a:r>
            <a:r>
              <a:rPr lang="ru-RU" sz="2800" b="1" smtClean="0">
                <a:solidFill>
                  <a:srgbClr val="FFCC99"/>
                </a:solidFill>
                <a:latin typeface="Arial Narrow" pitchFamily="34" charset="0"/>
              </a:rPr>
              <a:t>8 августа 2000 года</a:t>
            </a:r>
            <a:r>
              <a:rPr lang="ru-RU" sz="2800" b="1" smtClean="0">
                <a:latin typeface="Arial Narrow" pitchFamily="34" charset="0"/>
              </a:rPr>
              <a:t>, но до </a:t>
            </a:r>
            <a:r>
              <a:rPr lang="ru-RU" sz="2800" b="1" smtClean="0">
                <a:solidFill>
                  <a:srgbClr val="FFCC99"/>
                </a:solidFill>
                <a:latin typeface="Arial Narrow" pitchFamily="34" charset="0"/>
              </a:rPr>
              <a:t>2008 </a:t>
            </a:r>
            <a:r>
              <a:rPr lang="ru-RU" sz="2800" b="1" smtClean="0">
                <a:latin typeface="Arial Narrow" pitchFamily="34" charset="0"/>
              </a:rPr>
              <a:t>года награждений не производилось. Это связано со статутом ордена, которого удостаиваются за боевые действия при нападении внешнего врага.</a:t>
            </a:r>
          </a:p>
        </p:txBody>
      </p:sp>
    </p:spTree>
  </p:cSld>
  <p:clrMapOvr>
    <a:masterClrMapping/>
  </p:clrMapOvr>
  <p:transition spd="slow">
    <p:cover dir="r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Прямоугольник 1"/>
          <p:cNvSpPr>
            <a:spLocks noChangeArrowheads="1"/>
          </p:cNvSpPr>
          <p:nvPr/>
        </p:nvSpPr>
        <p:spPr bwMode="auto">
          <a:xfrm>
            <a:off x="3048000" y="1219200"/>
            <a:ext cx="5867400" cy="4965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buClr>
                <a:schemeClr val="hlink"/>
              </a:buClr>
              <a:buFont typeface="Wingdings" pitchFamily="2" charset="2"/>
              <a:buChar char="§"/>
              <a:defRPr/>
            </a:pPr>
            <a:r>
              <a:rPr lang="ru-RU" sz="3200" b="1">
                <a:latin typeface="Arial Narrow" pitchFamily="34" charset="0"/>
              </a:rPr>
              <a:t>В СССР </a:t>
            </a:r>
            <a:r>
              <a:rPr lang="ru-RU" sz="3200" b="1">
                <a:solidFill>
                  <a:srgbClr val="FFFF00"/>
                </a:solidFill>
                <a:latin typeface="Arial Narrow" pitchFamily="34" charset="0"/>
              </a:rPr>
              <a:t>орден Святого Георгия</a:t>
            </a:r>
            <a:r>
              <a:rPr lang="ru-RU" sz="3200" b="1">
                <a:latin typeface="Arial Narrow" pitchFamily="34" charset="0"/>
              </a:rPr>
              <a:t> был заменен на </a:t>
            </a:r>
            <a:r>
              <a:rPr lang="ru-RU" sz="3200" b="1">
                <a:solidFill>
                  <a:srgbClr val="FFFF00"/>
                </a:solidFill>
                <a:latin typeface="Arial Narrow" pitchFamily="34" charset="0"/>
              </a:rPr>
              <a:t>Золотую звезду Героя</a:t>
            </a:r>
            <a:r>
              <a:rPr lang="ru-RU" sz="3200" b="1">
                <a:latin typeface="Arial Narrow" pitchFamily="34" charset="0"/>
              </a:rPr>
              <a:t>.  </a:t>
            </a:r>
            <a:r>
              <a:rPr lang="ru-RU" sz="3200" b="1">
                <a:effectLst>
                  <a:outerShdw blurRad="38100" dist="38100" dir="2700000" algn="tl">
                    <a:srgbClr val="000000"/>
                  </a:outerShdw>
                </a:effectLst>
                <a:latin typeface="Arial Narrow" pitchFamily="34" charset="0"/>
              </a:rPr>
              <a:t>Звание Героя Советского Союза, высшей степени отличия в СССР за заслуги перед государством, связанные с совершением героического подвига, было учреждено Постановлением ЦИК СССР </a:t>
            </a:r>
            <a:r>
              <a:rPr lang="ru-RU" sz="3200" b="1">
                <a:solidFill>
                  <a:srgbClr val="FFCC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Narrow" pitchFamily="34" charset="0"/>
              </a:rPr>
              <a:t>от 16 апреля 1934 года.</a:t>
            </a:r>
            <a:r>
              <a:rPr lang="ru-RU" sz="3200" b="1">
                <a:solidFill>
                  <a:srgbClr val="FFCC99"/>
                </a:solidFill>
                <a:latin typeface="Arial Narrow" pitchFamily="34" charset="0"/>
              </a:rPr>
              <a:t> </a:t>
            </a:r>
          </a:p>
        </p:txBody>
      </p:sp>
      <p:pic>
        <p:nvPicPr>
          <p:cNvPr id="14339" name="Picture 2" descr="mhtml:file://H:\герои%20отечества\Сегодня%20День%20Героев%20Отечества%20—%20Московский%20Комсомолец.mht!http://www.mk.ru/f/b/mk/32/704451/nagrada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4800" y="1371600"/>
            <a:ext cx="2571750" cy="200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0" name="Рисунок 3" descr="05S0147i.bmp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" y="3657600"/>
            <a:ext cx="2274888" cy="2532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5" name="Rectangle 5"/>
          <p:cNvSpPr>
            <a:spLocks noGrp="1" noChangeArrowheads="1"/>
          </p:cNvSpPr>
          <p:nvPr>
            <p:ph type="title"/>
          </p:nvPr>
        </p:nvSpPr>
        <p:spPr>
          <a:xfrm>
            <a:off x="457200" y="228600"/>
            <a:ext cx="8229600" cy="762000"/>
          </a:xfrm>
        </p:spPr>
        <p:txBody>
          <a:bodyPr/>
          <a:lstStyle/>
          <a:p>
            <a:pPr eaLnBrk="1" hangingPunct="1">
              <a:defRPr/>
            </a:pPr>
            <a:r>
              <a:rPr lang="ru-RU" b="1" smtClean="0">
                <a:solidFill>
                  <a:srgbClr val="FFFF00"/>
                </a:solidFill>
                <a:latin typeface="Arial Narrow" pitchFamily="34" charset="0"/>
              </a:rPr>
              <a:t>День Героев Отечества</a:t>
            </a:r>
          </a:p>
        </p:txBody>
      </p:sp>
    </p:spTree>
  </p:cSld>
  <p:clrMapOvr>
    <a:masterClrMapping/>
  </p:clrMapOvr>
  <p:transition spd="slow">
    <p:cover dir="r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28600"/>
            <a:ext cx="8229600" cy="762000"/>
          </a:xfrm>
        </p:spPr>
        <p:txBody>
          <a:bodyPr/>
          <a:lstStyle/>
          <a:p>
            <a:pPr eaLnBrk="1" hangingPunct="1">
              <a:defRPr/>
            </a:pPr>
            <a:r>
              <a:rPr lang="ru-RU" b="1" smtClean="0">
                <a:solidFill>
                  <a:srgbClr val="FFFF00"/>
                </a:solidFill>
                <a:latin typeface="Arial Narrow" pitchFamily="34" charset="0"/>
              </a:rPr>
              <a:t>День Героев Отечества</a:t>
            </a:r>
          </a:p>
        </p:txBody>
      </p:sp>
      <p:sp>
        <p:nvSpPr>
          <p:cNvPr id="1331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419600" y="1219200"/>
            <a:ext cx="4419600" cy="5105400"/>
          </a:xfrm>
        </p:spPr>
        <p:txBody>
          <a:bodyPr/>
          <a:lstStyle/>
          <a:p>
            <a:pPr eaLnBrk="1" hangingPunct="1">
              <a:lnSpc>
                <a:spcPct val="80000"/>
              </a:lnSpc>
              <a:defRPr/>
            </a:pPr>
            <a:r>
              <a:rPr lang="ru-RU" sz="2600" b="1" smtClean="0">
                <a:latin typeface="Arial Narrow" pitchFamily="34" charset="0"/>
              </a:rPr>
              <a:t>Первыми звания Героя Советского Союза </a:t>
            </a:r>
            <a:r>
              <a:rPr lang="ru-RU" sz="2600" b="1" smtClean="0">
                <a:solidFill>
                  <a:srgbClr val="FFCC99"/>
                </a:solidFill>
                <a:latin typeface="Arial Narrow" pitchFamily="34" charset="0"/>
              </a:rPr>
              <a:t>20 апреля 1934 года</a:t>
            </a:r>
            <a:r>
              <a:rPr lang="ru-RU" sz="2600" b="1" smtClean="0">
                <a:latin typeface="Arial Narrow" pitchFamily="34" charset="0"/>
              </a:rPr>
              <a:t> были удостоены семь летчиков (Михаил Водопьянов, Иван Доронин, Николай Каманин, Сигизмунд Леваневский, Анатолий Ляпидевский, Василий Молоков, Маврикий Слепнев), спасших с льдины в Чукотском море членов арктической экспедиции и экипаж ледокола «Челюскин».</a:t>
            </a:r>
          </a:p>
        </p:txBody>
      </p:sp>
      <p:pic>
        <p:nvPicPr>
          <p:cNvPr id="15364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600" y="1600200"/>
            <a:ext cx="4343400" cy="3700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cover dir="r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4" descr="Lyapidevsky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5800" y="838200"/>
            <a:ext cx="1714500" cy="2352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7" name="Прямоугольник 4"/>
          <p:cNvSpPr>
            <a:spLocks noChangeArrowheads="1"/>
          </p:cNvSpPr>
          <p:nvPr/>
        </p:nvSpPr>
        <p:spPr bwMode="auto">
          <a:xfrm>
            <a:off x="3276600" y="762000"/>
            <a:ext cx="457200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ru-RU" altLang="ru-RU"/>
              <a:t>ЛЯПИДЕВСКИЙ А.В.-ПЕРВЫЙ ГЕРОЙ</a:t>
            </a:r>
          </a:p>
          <a:p>
            <a:pPr eaLnBrk="1" hangingPunct="1"/>
            <a:r>
              <a:rPr lang="ru-RU" altLang="ru-RU"/>
              <a:t>СОВЕТСКОГО СОЮЗА(1934)</a:t>
            </a:r>
          </a:p>
        </p:txBody>
      </p:sp>
      <p:pic>
        <p:nvPicPr>
          <p:cNvPr id="16388" name="Рисунок 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17588" y="3635375"/>
            <a:ext cx="2943225" cy="2943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9" name="Рисунок 6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562600" y="1790700"/>
            <a:ext cx="3175000" cy="4787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cover dir="r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14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28600"/>
            <a:ext cx="8229600" cy="990600"/>
          </a:xfrm>
        </p:spPr>
        <p:txBody>
          <a:bodyPr/>
          <a:lstStyle/>
          <a:p>
            <a:pPr eaLnBrk="1" hangingPunct="1">
              <a:defRPr/>
            </a:pPr>
            <a:r>
              <a:rPr lang="ru-RU" b="1" smtClean="0">
                <a:solidFill>
                  <a:srgbClr val="FFFF00"/>
                </a:solidFill>
                <a:latin typeface="Arial Narrow" pitchFamily="34" charset="0"/>
              </a:rPr>
              <a:t>День Героев Отечества</a:t>
            </a:r>
          </a:p>
        </p:txBody>
      </p:sp>
      <p:sp>
        <p:nvSpPr>
          <p:cNvPr id="1341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28600" y="1295400"/>
            <a:ext cx="5867400" cy="4800600"/>
          </a:xfrm>
        </p:spPr>
        <p:txBody>
          <a:bodyPr/>
          <a:lstStyle/>
          <a:p>
            <a:pPr eaLnBrk="1" hangingPunct="1">
              <a:lnSpc>
                <a:spcPct val="80000"/>
              </a:lnSpc>
              <a:defRPr/>
            </a:pPr>
            <a:r>
              <a:rPr lang="ru-RU" sz="2600" b="1" dirty="0" smtClean="0">
                <a:latin typeface="Arial Narrow" pitchFamily="34" charset="0"/>
              </a:rPr>
              <a:t>К концу </a:t>
            </a:r>
            <a:r>
              <a:rPr lang="ru-RU" sz="2600" b="1" dirty="0" smtClean="0">
                <a:solidFill>
                  <a:srgbClr val="FFCC99"/>
                </a:solidFill>
                <a:latin typeface="Arial Narrow" pitchFamily="34" charset="0"/>
              </a:rPr>
              <a:t>1930-х гг</a:t>
            </a:r>
            <a:r>
              <a:rPr lang="ru-RU" sz="2600" b="1" dirty="0" smtClean="0">
                <a:latin typeface="Arial Narrow" pitchFamily="34" charset="0"/>
              </a:rPr>
              <a:t>. среди Героев Советского Союза появляется больше награжденных за военные подвиги: за участие в боях на озере Хасан, за Халхин-Гол, Испанию, советско-финляндскую войну.  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ru-RU" sz="2600" b="1" dirty="0" smtClean="0">
                <a:latin typeface="Arial Narrow" pitchFamily="34" charset="0"/>
              </a:rPr>
              <a:t>К июню </a:t>
            </a:r>
            <a:r>
              <a:rPr lang="ru-RU" sz="2600" b="1" dirty="0" smtClean="0">
                <a:solidFill>
                  <a:srgbClr val="FFCC99"/>
                </a:solidFill>
                <a:latin typeface="Arial Narrow" pitchFamily="34" charset="0"/>
              </a:rPr>
              <a:t>1941 года</a:t>
            </a:r>
            <a:r>
              <a:rPr lang="ru-RU" sz="2600" b="1" dirty="0" smtClean="0">
                <a:latin typeface="Arial Narrow" pitchFamily="34" charset="0"/>
              </a:rPr>
              <a:t> звание Героя Советского Союза получили 625 человек, из них 5 человек – дважды (С.И. </a:t>
            </a:r>
            <a:r>
              <a:rPr lang="ru-RU" sz="2600" b="1" dirty="0" err="1" smtClean="0">
                <a:latin typeface="Arial Narrow" pitchFamily="34" charset="0"/>
              </a:rPr>
              <a:t>Грицевец</a:t>
            </a:r>
            <a:r>
              <a:rPr lang="ru-RU" sz="2600" b="1" dirty="0" smtClean="0">
                <a:latin typeface="Arial Narrow" pitchFamily="34" charset="0"/>
              </a:rPr>
              <a:t>, С.П. Денисов, И.Д. Папанин, Г.П. Кравченко, Я.В. </a:t>
            </a:r>
            <a:r>
              <a:rPr lang="ru-RU" sz="2600" b="1" dirty="0" err="1" smtClean="0">
                <a:latin typeface="Arial Narrow" pitchFamily="34" charset="0"/>
              </a:rPr>
              <a:t>Смушкевич</a:t>
            </a:r>
            <a:r>
              <a:rPr lang="ru-RU" sz="2600" b="1" dirty="0" smtClean="0">
                <a:latin typeface="Arial Narrow" pitchFamily="34" charset="0"/>
              </a:rPr>
              <a:t>). </a:t>
            </a:r>
          </a:p>
        </p:txBody>
      </p:sp>
      <p:pic>
        <p:nvPicPr>
          <p:cNvPr id="17412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781800" y="1371600"/>
            <a:ext cx="2176463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cover dir="r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Прямоугольник 1"/>
          <p:cNvSpPr>
            <a:spLocks noChangeArrowheads="1"/>
          </p:cNvSpPr>
          <p:nvPr/>
        </p:nvSpPr>
        <p:spPr bwMode="auto">
          <a:xfrm>
            <a:off x="3429000" y="1219200"/>
            <a:ext cx="5181600" cy="431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lnSpc>
                <a:spcPct val="90000"/>
              </a:lnSpc>
              <a:buClr>
                <a:schemeClr val="hlink"/>
              </a:buClr>
              <a:buFont typeface="Wingdings" pitchFamily="2" charset="2"/>
              <a:buChar char="§"/>
            </a:pPr>
            <a:r>
              <a:rPr lang="ru-RU" altLang="ru-RU">
                <a:latin typeface="Arial" charset="0"/>
              </a:rPr>
              <a:t> </a:t>
            </a:r>
            <a:r>
              <a:rPr lang="ru-RU" altLang="ru-RU" sz="2800">
                <a:latin typeface="Arial Narrow" pitchFamily="34" charset="0"/>
              </a:rPr>
              <a:t>Символично, что полный разгром фашистской Германии пришелся на </a:t>
            </a:r>
            <a:r>
              <a:rPr lang="ru-RU" altLang="ru-RU" sz="2800" b="1">
                <a:solidFill>
                  <a:srgbClr val="FFFF00"/>
                </a:solidFill>
                <a:latin typeface="Arial Narrow" pitchFamily="34" charset="0"/>
              </a:rPr>
              <a:t>праздник Георгия Победоносца</a:t>
            </a:r>
            <a:r>
              <a:rPr lang="ru-RU" altLang="ru-RU" sz="2800">
                <a:solidFill>
                  <a:srgbClr val="FF0000"/>
                </a:solidFill>
                <a:latin typeface="Arial Narrow" pitchFamily="34" charset="0"/>
              </a:rPr>
              <a:t> </a:t>
            </a:r>
            <a:r>
              <a:rPr lang="ru-RU" altLang="ru-RU" sz="2800">
                <a:latin typeface="Arial Narrow" pitchFamily="34" charset="0"/>
              </a:rPr>
              <a:t> (6 мая) и что ее капитуляцию 8 мая 1945 г. принял маршал </a:t>
            </a:r>
            <a:r>
              <a:rPr lang="ru-RU" altLang="ru-RU" sz="2800" b="1">
                <a:solidFill>
                  <a:srgbClr val="FFFF00"/>
                </a:solidFill>
                <a:latin typeface="Arial Narrow" pitchFamily="34" charset="0"/>
              </a:rPr>
              <a:t>Георгий Жуков</a:t>
            </a:r>
            <a:r>
              <a:rPr lang="ru-RU" altLang="ru-RU" sz="2800">
                <a:latin typeface="Arial Narrow" pitchFamily="34" charset="0"/>
              </a:rPr>
              <a:t>, который руководил победными сражениями Великой Отечественной: битвой под Москвой, Сталинградской битвой, сражением на Курской дуге, штурмом Берлина.</a:t>
            </a:r>
          </a:p>
        </p:txBody>
      </p:sp>
      <p:sp>
        <p:nvSpPr>
          <p:cNvPr id="16389" name="Rectangle 5"/>
          <p:cNvSpPr>
            <a:spLocks noGrp="1" noChangeArrowheads="1"/>
          </p:cNvSpPr>
          <p:nvPr>
            <p:ph type="title"/>
          </p:nvPr>
        </p:nvSpPr>
        <p:spPr>
          <a:xfrm>
            <a:off x="457200" y="228600"/>
            <a:ext cx="8229600" cy="762000"/>
          </a:xfrm>
        </p:spPr>
        <p:txBody>
          <a:bodyPr/>
          <a:lstStyle/>
          <a:p>
            <a:pPr eaLnBrk="1" hangingPunct="1">
              <a:defRPr/>
            </a:pPr>
            <a:r>
              <a:rPr lang="ru-RU" b="1" smtClean="0">
                <a:solidFill>
                  <a:srgbClr val="FFFF00"/>
                </a:solidFill>
                <a:latin typeface="Arial Narrow" pitchFamily="34" charset="0"/>
              </a:rPr>
              <a:t>День Героев Отечества</a:t>
            </a:r>
          </a:p>
        </p:txBody>
      </p:sp>
      <p:pic>
        <p:nvPicPr>
          <p:cNvPr id="18436" name="Picture 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9600" y="1066800"/>
            <a:ext cx="2451100" cy="274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7" name="Picture 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" y="4267200"/>
            <a:ext cx="2590800" cy="1947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cover dir="r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17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52400"/>
            <a:ext cx="8229600" cy="838200"/>
          </a:xfrm>
        </p:spPr>
        <p:txBody>
          <a:bodyPr/>
          <a:lstStyle/>
          <a:p>
            <a:pPr eaLnBrk="1" hangingPunct="1">
              <a:defRPr/>
            </a:pPr>
            <a:r>
              <a:rPr lang="ru-RU" b="1" smtClean="0">
                <a:solidFill>
                  <a:srgbClr val="FFFF00"/>
                </a:solidFill>
                <a:latin typeface="Arial Narrow" pitchFamily="34" charset="0"/>
              </a:rPr>
              <a:t>День Героев Отечества</a:t>
            </a:r>
          </a:p>
        </p:txBody>
      </p:sp>
      <p:sp>
        <p:nvSpPr>
          <p:cNvPr id="1351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81000" y="914400"/>
            <a:ext cx="8001000" cy="2743200"/>
          </a:xfrm>
        </p:spPr>
        <p:txBody>
          <a:bodyPr/>
          <a:lstStyle/>
          <a:p>
            <a:pPr algn="ctr" eaLnBrk="1" hangingPunct="1">
              <a:buFont typeface="Wingdings" pitchFamily="2" charset="2"/>
              <a:buChar char=""/>
              <a:defRPr/>
            </a:pPr>
            <a:r>
              <a:rPr lang="ru-RU" sz="2800" b="1" smtClean="0">
                <a:latin typeface="Arial Narrow" pitchFamily="34" charset="0"/>
              </a:rPr>
              <a:t>В Советском Союзе это звание было присвоено почти тринадцати тысячам человек. 154 человека стали дважды героями, три – трижды и два – четырежды. Большая часть орденов была присвоена во время и после Великой Отечественной войны 1941-1945 годов.</a:t>
            </a:r>
          </a:p>
          <a:p>
            <a:pPr algn="ctr" eaLnBrk="1" hangingPunct="1">
              <a:defRPr/>
            </a:pPr>
            <a:endParaRPr lang="ru-RU" sz="2800" b="1" smtClean="0">
              <a:latin typeface="Arial Narrow" pitchFamily="34" charset="0"/>
            </a:endParaRPr>
          </a:p>
        </p:txBody>
      </p:sp>
      <p:pic>
        <p:nvPicPr>
          <p:cNvPr id="19460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62200" y="3657600"/>
            <a:ext cx="4038600" cy="3082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cover dir="r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80" name="Rectangle 4"/>
          <p:cNvSpPr>
            <a:spLocks noGrp="1" noChangeArrowheads="1"/>
          </p:cNvSpPr>
          <p:nvPr>
            <p:ph type="title"/>
          </p:nvPr>
        </p:nvSpPr>
        <p:spPr>
          <a:xfrm>
            <a:off x="457200" y="228600"/>
            <a:ext cx="8229600" cy="838200"/>
          </a:xfrm>
        </p:spPr>
        <p:txBody>
          <a:bodyPr/>
          <a:lstStyle/>
          <a:p>
            <a:pPr eaLnBrk="1" hangingPunct="1">
              <a:defRPr/>
            </a:pPr>
            <a:r>
              <a:rPr lang="ru-RU" b="1" smtClean="0">
                <a:solidFill>
                  <a:srgbClr val="FFFF00"/>
                </a:solidFill>
                <a:latin typeface="Arial Narrow" pitchFamily="34" charset="0"/>
              </a:rPr>
              <a:t>День Героев Отечества</a:t>
            </a:r>
          </a:p>
        </p:txBody>
      </p:sp>
      <p:pic>
        <p:nvPicPr>
          <p:cNvPr id="20483" name="Picture 5"/>
          <p:cNvPicPr>
            <a:picLocks noChangeAspect="1" noChangeArrowheads="1"/>
          </p:cNvPicPr>
          <p:nvPr>
            <p:ph type="clipArt" sz="half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228600" y="1295400"/>
            <a:ext cx="4038600" cy="4572000"/>
          </a:xfrm>
        </p:spPr>
      </p:pic>
      <p:sp>
        <p:nvSpPr>
          <p:cNvPr id="126982" name="Rectangle 6"/>
          <p:cNvSpPr>
            <a:spLocks noGrp="1" noChangeArrowheads="1"/>
          </p:cNvSpPr>
          <p:nvPr>
            <p:ph type="body" sz="half" idx="2"/>
          </p:nvPr>
        </p:nvSpPr>
        <p:spPr>
          <a:xfrm>
            <a:off x="4267200" y="1219200"/>
            <a:ext cx="4419600" cy="4876800"/>
          </a:xfrm>
        </p:spPr>
        <p:txBody>
          <a:bodyPr/>
          <a:lstStyle/>
          <a:p>
            <a:pPr eaLnBrk="1" hangingPunct="1">
              <a:defRPr/>
            </a:pPr>
            <a:r>
              <a:rPr lang="ru-RU" sz="2600" b="1" smtClean="0">
                <a:latin typeface="Arial Narrow" pitchFamily="34" charset="0"/>
              </a:rPr>
              <a:t>Первым кавалером восстановленного ордена Святого Георгия 4-й степени стал </a:t>
            </a:r>
            <a:r>
              <a:rPr lang="ru-RU" sz="2600" b="1" smtClean="0">
                <a:solidFill>
                  <a:srgbClr val="FFCC99"/>
                </a:solidFill>
                <a:latin typeface="Arial Narrow" pitchFamily="34" charset="0"/>
              </a:rPr>
              <a:t>18 августа 2008 года</a:t>
            </a:r>
            <a:r>
              <a:rPr lang="ru-RU" sz="2600" b="1" smtClean="0">
                <a:latin typeface="Arial Narrow" pitchFamily="34" charset="0"/>
              </a:rPr>
              <a:t> командующий войсками Северо-кавказского военного округа генерал-полковник Сергей Макаров за успешное проведение операции, официально названной «принуждение Грузии к миру». </a:t>
            </a:r>
          </a:p>
        </p:txBody>
      </p:sp>
    </p:spTree>
  </p:cSld>
  <p:clrMapOvr>
    <a:masterClrMapping/>
  </p:clrMapOvr>
  <p:transition spd="slow">
    <p:cover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z="5400" b="1" smtClean="0">
                <a:solidFill>
                  <a:srgbClr val="FFFF00"/>
                </a:solidFill>
                <a:latin typeface="Arial Narrow" pitchFamily="34" charset="0"/>
              </a:rPr>
              <a:t>День Героев Отечества</a:t>
            </a:r>
          </a:p>
        </p:txBody>
      </p:sp>
      <p:sp>
        <p:nvSpPr>
          <p:cNvPr id="106500" name="Rectangle 4"/>
          <p:cNvSpPr>
            <a:spLocks noGrp="1" noChangeArrowheads="1"/>
          </p:cNvSpPr>
          <p:nvPr>
            <p:ph type="body" sz="half" idx="1"/>
          </p:nvPr>
        </p:nvSpPr>
        <p:spPr>
          <a:xfrm>
            <a:off x="228600" y="1676400"/>
            <a:ext cx="4267200" cy="4419600"/>
          </a:xfrm>
        </p:spPr>
        <p:txBody>
          <a:bodyPr/>
          <a:lstStyle/>
          <a:p>
            <a:pPr eaLnBrk="1" hangingPunct="1">
              <a:defRPr/>
            </a:pPr>
            <a:r>
              <a:rPr lang="ru-RU" sz="2700" b="1" smtClean="0">
                <a:solidFill>
                  <a:srgbClr val="FFCC99"/>
                </a:solidFill>
                <a:latin typeface="Arial Narrow" pitchFamily="34" charset="0"/>
              </a:rPr>
              <a:t>9 декабря</a:t>
            </a:r>
            <a:r>
              <a:rPr lang="ru-RU" sz="2700" b="1" smtClean="0">
                <a:latin typeface="Arial Narrow" pitchFamily="34" charset="0"/>
              </a:rPr>
              <a:t> в России отмечают День Героев Отечества. Эта памятная дата была установлена в </a:t>
            </a:r>
            <a:r>
              <a:rPr lang="ru-RU" sz="2700" b="1" smtClean="0">
                <a:solidFill>
                  <a:srgbClr val="FFCC99"/>
                </a:solidFill>
                <a:latin typeface="Arial Narrow" pitchFamily="34" charset="0"/>
              </a:rPr>
              <a:t>2007 году</a:t>
            </a:r>
            <a:r>
              <a:rPr lang="ru-RU" sz="2700" b="1" smtClean="0">
                <a:latin typeface="Arial Narrow" pitchFamily="34" charset="0"/>
              </a:rPr>
              <a:t>, после того как президент РФ Владимир Путин </a:t>
            </a:r>
            <a:r>
              <a:rPr lang="ru-RU" sz="2700" b="1" smtClean="0">
                <a:solidFill>
                  <a:srgbClr val="FFCC99"/>
                </a:solidFill>
                <a:latin typeface="Arial Narrow" pitchFamily="34" charset="0"/>
              </a:rPr>
              <a:t>24 декабря 2007</a:t>
            </a:r>
            <a:r>
              <a:rPr lang="ru-RU" sz="2700" b="1" smtClean="0">
                <a:latin typeface="Arial Narrow" pitchFamily="34" charset="0"/>
              </a:rPr>
              <a:t> года внес изменения в федеральный закон «О днях воинской славы и памятных датах России».</a:t>
            </a:r>
          </a:p>
          <a:p>
            <a:pPr eaLnBrk="1" hangingPunct="1">
              <a:defRPr/>
            </a:pPr>
            <a:endParaRPr lang="ru-RU" sz="2700" b="1" smtClean="0">
              <a:latin typeface="Arial Narrow" pitchFamily="34" charset="0"/>
            </a:endParaRPr>
          </a:p>
        </p:txBody>
      </p:sp>
      <p:pic>
        <p:nvPicPr>
          <p:cNvPr id="3076" name="Picture 6"/>
          <p:cNvPicPr>
            <a:picLocks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>
          <a:xfrm>
            <a:off x="4767263" y="2057400"/>
            <a:ext cx="3873500" cy="4038600"/>
          </a:xfrm>
          <a:noFill/>
        </p:spPr>
      </p:pic>
    </p:spTree>
  </p:cSld>
  <p:clrMapOvr>
    <a:masterClrMapping/>
  </p:clrMapOvr>
  <p:transition spd="slow">
    <p:cover dir="r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028" name="Rectangle 4"/>
          <p:cNvSpPr>
            <a:spLocks noGrp="1" noChangeArrowheads="1"/>
          </p:cNvSpPr>
          <p:nvPr>
            <p:ph type="title"/>
          </p:nvPr>
        </p:nvSpPr>
        <p:spPr>
          <a:xfrm>
            <a:off x="457200" y="381000"/>
            <a:ext cx="3200400" cy="1066800"/>
          </a:xfrm>
        </p:spPr>
        <p:txBody>
          <a:bodyPr/>
          <a:lstStyle/>
          <a:p>
            <a:pPr eaLnBrk="1" hangingPunct="1">
              <a:defRPr/>
            </a:pPr>
            <a:r>
              <a:rPr lang="ru-RU" b="1" dirty="0" smtClean="0">
                <a:solidFill>
                  <a:srgbClr val="FFFF00"/>
                </a:solidFill>
                <a:latin typeface="Arial Narrow" pitchFamily="34" charset="0"/>
              </a:rPr>
              <a:t>День Героев Отечества</a:t>
            </a:r>
          </a:p>
        </p:txBody>
      </p:sp>
      <p:sp>
        <p:nvSpPr>
          <p:cNvPr id="129029" name="Rectangle 5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447800"/>
            <a:ext cx="4038600" cy="4648200"/>
          </a:xfrm>
        </p:spPr>
        <p:txBody>
          <a:bodyPr/>
          <a:lstStyle/>
          <a:p>
            <a:pPr eaLnBrk="1" hangingPunct="1">
              <a:defRPr/>
            </a:pPr>
            <a:r>
              <a:rPr lang="ru-RU" sz="2800" b="1" smtClean="0">
                <a:latin typeface="Arial Narrow" pitchFamily="34" charset="0"/>
              </a:rPr>
              <a:t>За эту же операцию вторым кавалером ордена 4-й степени стал 1 октября 2008 года подполковник спецназа ВДВ Анатолий Лебедь, уже удостоенный звания Героя Российской Федерации.</a:t>
            </a:r>
          </a:p>
          <a:p>
            <a:pPr eaLnBrk="1" hangingPunct="1">
              <a:defRPr/>
            </a:pPr>
            <a:endParaRPr lang="ru-RU" sz="2800" b="1" smtClean="0">
              <a:latin typeface="Arial Narrow" pitchFamily="34" charset="0"/>
            </a:endParaRPr>
          </a:p>
        </p:txBody>
      </p:sp>
      <p:pic>
        <p:nvPicPr>
          <p:cNvPr id="21508" name="Рисунок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67200" y="9525"/>
            <a:ext cx="46863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cover dir="r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508" name="Rectangle 4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914400"/>
          </a:xfrm>
        </p:spPr>
        <p:txBody>
          <a:bodyPr/>
          <a:lstStyle/>
          <a:p>
            <a:pPr eaLnBrk="1" hangingPunct="1">
              <a:defRPr/>
            </a:pPr>
            <a:r>
              <a:rPr lang="ru-RU" b="1" smtClean="0">
                <a:solidFill>
                  <a:srgbClr val="FFFF00"/>
                </a:solidFill>
                <a:latin typeface="Arial Narrow" pitchFamily="34" charset="0"/>
              </a:rPr>
              <a:t>День Героев Отечества</a:t>
            </a:r>
          </a:p>
        </p:txBody>
      </p:sp>
      <p:sp>
        <p:nvSpPr>
          <p:cNvPr id="149509" name="Rectangle 5"/>
          <p:cNvSpPr>
            <a:spLocks noGrp="1" noChangeArrowheads="1"/>
          </p:cNvSpPr>
          <p:nvPr>
            <p:ph type="body" sz="half" idx="1"/>
          </p:nvPr>
        </p:nvSpPr>
        <p:spPr>
          <a:xfrm>
            <a:off x="228600" y="1219200"/>
            <a:ext cx="4267200" cy="4876800"/>
          </a:xfrm>
        </p:spPr>
        <p:txBody>
          <a:bodyPr/>
          <a:lstStyle/>
          <a:p>
            <a:pPr eaLnBrk="1" hangingPunct="1">
              <a:lnSpc>
                <a:spcPct val="90000"/>
              </a:lnSpc>
              <a:defRPr/>
            </a:pPr>
            <a:r>
              <a:rPr lang="ru-RU" sz="2800" b="1" smtClean="0">
                <a:latin typeface="Arial Narrow" pitchFamily="34" charset="0"/>
              </a:rPr>
              <a:t>Главная награда современной России – звание Герой Российской Федерации – было установлено Законом РФ от 20 марта 1992 года. Этим же Законом был учрежден знак особого отличия ‑ медаль «Золотая Звезда».</a:t>
            </a:r>
            <a:r>
              <a:rPr lang="ru-RU" sz="2800" smtClean="0">
                <a:latin typeface="Arial Narrow" pitchFamily="34" charset="0"/>
              </a:rPr>
              <a:t> </a:t>
            </a:r>
          </a:p>
        </p:txBody>
      </p:sp>
      <p:pic>
        <p:nvPicPr>
          <p:cNvPr id="22532" name="Picture 7"/>
          <p:cNvPicPr>
            <a:picLocks noChangeAspect="1" noChangeArrowheads="1"/>
          </p:cNvPicPr>
          <p:nvPr>
            <p:ph type="clipArt" sz="half" idx="2"/>
          </p:nvPr>
        </p:nvPicPr>
        <p:blipFill>
          <a:blip r:embed="rId2"/>
          <a:srcRect/>
          <a:stretch>
            <a:fillRect/>
          </a:stretch>
        </p:blipFill>
        <p:spPr>
          <a:xfrm>
            <a:off x="6934200" y="2057400"/>
            <a:ext cx="1676400" cy="3124200"/>
          </a:xfrm>
          <a:noFill/>
        </p:spPr>
      </p:pic>
      <p:pic>
        <p:nvPicPr>
          <p:cNvPr id="22533" name="Picture 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29200" y="2057400"/>
            <a:ext cx="1714500" cy="318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cover dir="r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55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52400"/>
            <a:ext cx="8229600" cy="914400"/>
          </a:xfrm>
        </p:spPr>
        <p:txBody>
          <a:bodyPr/>
          <a:lstStyle/>
          <a:p>
            <a:pPr eaLnBrk="1" hangingPunct="1">
              <a:defRPr/>
            </a:pPr>
            <a:r>
              <a:rPr lang="ru-RU" b="1" smtClean="0">
                <a:solidFill>
                  <a:srgbClr val="FFFF00"/>
                </a:solidFill>
                <a:latin typeface="Arial Narrow" pitchFamily="34" charset="0"/>
              </a:rPr>
              <a:t>День Героев Отечества</a:t>
            </a:r>
          </a:p>
        </p:txBody>
      </p:sp>
      <p:sp>
        <p:nvSpPr>
          <p:cNvPr id="1515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28600" y="1295400"/>
            <a:ext cx="4191000" cy="4800600"/>
          </a:xfrm>
        </p:spPr>
        <p:txBody>
          <a:bodyPr/>
          <a:lstStyle/>
          <a:p>
            <a:pPr eaLnBrk="1" hangingPunct="1">
              <a:defRPr/>
            </a:pPr>
            <a:r>
              <a:rPr lang="ru-RU" sz="2600" b="1" smtClean="0">
                <a:latin typeface="Arial Narrow" pitchFamily="34" charset="0"/>
              </a:rPr>
              <a:t>«Золотая Звезда» под номером 1 (Указ Президента РФ от 11 апреля 1992 года) увековечила подвиг космонавта Сергея Крикалева. Он же – первый обладатель высших отличий одновременно и СССР, и России: Героем Советского Союза он стал еще в апреле 1989 года. </a:t>
            </a:r>
          </a:p>
        </p:txBody>
      </p:sp>
      <p:pic>
        <p:nvPicPr>
          <p:cNvPr id="23556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495800" y="2743200"/>
            <a:ext cx="2841625" cy="365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7" name="Picture 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248400" y="1143000"/>
            <a:ext cx="2667000" cy="198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cover dir="r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Рисунок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1000" y="747713"/>
            <a:ext cx="5753100" cy="4067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79" name="Рисунок 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553200" y="2781300"/>
            <a:ext cx="2152650" cy="318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cover dir="r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Рисунок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36600" y="552450"/>
            <a:ext cx="7670800" cy="575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cover dir="r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5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600" y="914400"/>
            <a:ext cx="5715000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7" name="Picture 9" descr="m29461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96000" y="533400"/>
            <a:ext cx="2857500" cy="2200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8" name="Picture 7" descr="16695797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985000" y="5194300"/>
            <a:ext cx="1096963" cy="758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9" name="Picture 8" descr="17574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818313" y="3333750"/>
            <a:ext cx="1428750" cy="1095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30" name="Прямоугольник 5"/>
          <p:cNvSpPr>
            <a:spLocks noChangeArrowheads="1"/>
          </p:cNvSpPr>
          <p:nvPr/>
        </p:nvSpPr>
        <p:spPr bwMode="auto">
          <a:xfrm>
            <a:off x="609600" y="5168900"/>
            <a:ext cx="5486400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ru-RU" altLang="ru-RU"/>
              <a:t>АКЦИЯ- «ГЕОРГИЕВСКАЯ ЛЕНТОЧКА.»</a:t>
            </a:r>
          </a:p>
          <a:p>
            <a:pPr eaLnBrk="1" hangingPunct="1"/>
            <a:r>
              <a:rPr lang="ru-RU" altLang="ru-RU"/>
              <a:t>ПРОВОДИТСЯ С 2005 ГОДА</a:t>
            </a:r>
          </a:p>
        </p:txBody>
      </p:sp>
    </p:spTree>
  </p:cSld>
  <p:clrMapOvr>
    <a:masterClrMapping/>
  </p:clrMapOvr>
  <p:transition spd="slow">
    <p:cover dir="r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8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81000"/>
            <a:ext cx="8229600" cy="762000"/>
          </a:xfrm>
        </p:spPr>
        <p:txBody>
          <a:bodyPr/>
          <a:lstStyle/>
          <a:p>
            <a:pPr eaLnBrk="1" hangingPunct="1">
              <a:defRPr/>
            </a:pPr>
            <a:r>
              <a:rPr lang="ru-RU" b="1" smtClean="0">
                <a:solidFill>
                  <a:srgbClr val="FFFF00"/>
                </a:solidFill>
                <a:latin typeface="Arial Narrow" pitchFamily="34" charset="0"/>
              </a:rPr>
              <a:t>День Героев Отечества</a:t>
            </a:r>
          </a:p>
        </p:txBody>
      </p:sp>
      <p:sp>
        <p:nvSpPr>
          <p:cNvPr id="1484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295400"/>
            <a:ext cx="8229600" cy="4419600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 typeface="Wingdings" pitchFamily="2" charset="2"/>
              <a:buChar char="§"/>
              <a:defRPr/>
            </a:pPr>
            <a:r>
              <a:rPr lang="ru-RU" sz="2800" b="1" smtClean="0">
                <a:latin typeface="Arial Narrow" pitchFamily="34" charset="0"/>
              </a:rPr>
              <a:t>В ратной летописи современной России звания Героя Российской Федерации с 1992 года был удостоен 571 человек. 82 из них продолжают военную службу в Вооружённых Силах России.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Char char="§"/>
              <a:defRPr/>
            </a:pPr>
            <a:r>
              <a:rPr lang="ru-RU" sz="2800" b="1" smtClean="0">
                <a:latin typeface="Arial Narrow" pitchFamily="34" charset="0"/>
              </a:rPr>
              <a:t>Звание Героя Российской Федерации в настоящее время присваивается за мужество и героизм воинам, сражавшимся в «горячих точках», а также за выдающиеся достижения при освоении космического пространства, новой авиационной техники, особые заслуги перед государством и народом.</a:t>
            </a:r>
          </a:p>
        </p:txBody>
      </p:sp>
      <p:pic>
        <p:nvPicPr>
          <p:cNvPr id="27652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1000" y="5791200"/>
            <a:ext cx="8458200" cy="700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cover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Прямоугольник 1"/>
          <p:cNvSpPr>
            <a:spLocks noChangeArrowheads="1"/>
          </p:cNvSpPr>
          <p:nvPr/>
        </p:nvSpPr>
        <p:spPr bwMode="auto">
          <a:xfrm>
            <a:off x="3429000" y="1295400"/>
            <a:ext cx="5257800" cy="4965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buClr>
                <a:schemeClr val="hlink"/>
              </a:buClr>
              <a:buFont typeface="Wingdings" pitchFamily="2" charset="2"/>
              <a:buChar char="§"/>
            </a:pPr>
            <a:r>
              <a:rPr lang="ru-RU" altLang="ru-RU" sz="3200" b="1">
                <a:latin typeface="Arial Narrow" pitchFamily="34" charset="0"/>
              </a:rPr>
              <a:t>До 1917 года в этот день </a:t>
            </a:r>
            <a:r>
              <a:rPr lang="ru-RU" altLang="ru-RU" sz="3200" b="1">
                <a:solidFill>
                  <a:srgbClr val="FFCC99"/>
                </a:solidFill>
                <a:latin typeface="Arial Narrow" pitchFamily="34" charset="0"/>
              </a:rPr>
              <a:t>(26 ноября по старому стилю)</a:t>
            </a:r>
            <a:r>
              <a:rPr lang="ru-RU" altLang="ru-RU" sz="3200" b="1">
                <a:latin typeface="Arial Narrow" pitchFamily="34" charset="0"/>
              </a:rPr>
              <a:t> в России отмечался праздник георгиевских кавалеров. Именно </a:t>
            </a:r>
            <a:r>
              <a:rPr lang="ru-RU" altLang="ru-RU" sz="3200" b="1">
                <a:solidFill>
                  <a:srgbClr val="FFCC99"/>
                </a:solidFill>
                <a:latin typeface="Arial Narrow" pitchFamily="34" charset="0"/>
              </a:rPr>
              <a:t>9 декабря в 1769</a:t>
            </a:r>
            <a:r>
              <a:rPr lang="ru-RU" altLang="ru-RU" sz="3200" b="1">
                <a:latin typeface="Arial Narrow" pitchFamily="34" charset="0"/>
              </a:rPr>
              <a:t> году Екатерина II учредила орден Святого Георгия Победоносца для воинов, проявивших в бою доблесть, отвагу и смелость. </a:t>
            </a:r>
          </a:p>
        </p:txBody>
      </p:sp>
      <p:sp>
        <p:nvSpPr>
          <p:cNvPr id="10246" name="Rectangle 6"/>
          <p:cNvSpPr>
            <a:spLocks noGrp="1" noChangeArrowheads="1"/>
          </p:cNvSpPr>
          <p:nvPr>
            <p:ph type="title"/>
          </p:nvPr>
        </p:nvSpPr>
        <p:spPr>
          <a:xfrm>
            <a:off x="457200" y="381000"/>
            <a:ext cx="8229600" cy="990600"/>
          </a:xfrm>
        </p:spPr>
        <p:txBody>
          <a:bodyPr/>
          <a:lstStyle/>
          <a:p>
            <a:pPr eaLnBrk="1" hangingPunct="1">
              <a:defRPr/>
            </a:pPr>
            <a:r>
              <a:rPr lang="ru-RU" sz="5400" b="1" smtClean="0">
                <a:solidFill>
                  <a:srgbClr val="FFFF00"/>
                </a:solidFill>
                <a:latin typeface="Arial Narrow" pitchFamily="34" charset="0"/>
              </a:rPr>
              <a:t>День Героев Отечества</a:t>
            </a:r>
          </a:p>
        </p:txBody>
      </p:sp>
      <p:pic>
        <p:nvPicPr>
          <p:cNvPr id="4100" name="Picture 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4800" y="1447800"/>
            <a:ext cx="2932113" cy="388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cover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Прямоугольник 1"/>
          <p:cNvSpPr>
            <a:spLocks noChangeArrowheads="1"/>
          </p:cNvSpPr>
          <p:nvPr/>
        </p:nvSpPr>
        <p:spPr bwMode="auto">
          <a:xfrm>
            <a:off x="500063" y="2286000"/>
            <a:ext cx="5572125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ru-RU" altLang="ru-RU" sz="2400">
                <a:latin typeface="Constantia" pitchFamily="18" charset="0"/>
              </a:rPr>
              <a:t/>
            </a:r>
            <a:br>
              <a:rPr lang="ru-RU" altLang="ru-RU" sz="2400">
                <a:latin typeface="Constantia" pitchFamily="18" charset="0"/>
              </a:rPr>
            </a:br>
            <a:endParaRPr lang="ru-RU" altLang="ru-RU" sz="2400">
              <a:latin typeface="Constantia" pitchFamily="18" charset="0"/>
            </a:endParaRPr>
          </a:p>
        </p:txBody>
      </p:sp>
      <p:sp>
        <p:nvSpPr>
          <p:cNvPr id="5123" name="Rectangle 7"/>
          <p:cNvSpPr>
            <a:spLocks noChangeArrowheads="1"/>
          </p:cNvSpPr>
          <p:nvPr/>
        </p:nvSpPr>
        <p:spPr bwMode="ltGray">
          <a:xfrm>
            <a:off x="609600" y="150813"/>
            <a:ext cx="8077200" cy="180022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 anchor="ctr">
            <a:spAutoFit/>
          </a:bodyPr>
          <a:lstStyle/>
          <a:p>
            <a:pPr algn="ctr" eaLnBrk="1" hangingPunct="1"/>
            <a:r>
              <a:rPr lang="ru-RU" altLang="ru-RU" sz="2800" b="1">
                <a:latin typeface="Arial Narrow" pitchFamily="34" charset="0"/>
              </a:rPr>
              <a:t>Почитание великомученика Георгия Победоносца приобрело особое значение. Его образ на коне и поражающего змия вошел в </a:t>
            </a:r>
            <a:r>
              <a:rPr lang="ru-RU" altLang="ru-RU" sz="2800" b="1">
                <a:solidFill>
                  <a:srgbClr val="FFFF00"/>
                </a:solidFill>
                <a:latin typeface="Arial Narrow" pitchFamily="34" charset="0"/>
              </a:rPr>
              <a:t>герб</a:t>
            </a:r>
            <a:r>
              <a:rPr lang="ru-RU" altLang="ru-RU" sz="2800" b="1">
                <a:latin typeface="Arial Narrow" pitchFamily="34" charset="0"/>
              </a:rPr>
              <a:t> Русского государства. </a:t>
            </a:r>
          </a:p>
        </p:txBody>
      </p:sp>
      <p:pic>
        <p:nvPicPr>
          <p:cNvPr id="5124" name="Picture 2" descr="mhtml:file://H:\ЧУДЕСА%20СВЯТОГО%20ГЕОРГИЯ.mht!http://www.ikona.ru/georg_xvi.gif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lum contrast="6000"/>
          </a:blip>
          <a:srcRect/>
          <a:stretch>
            <a:fillRect/>
          </a:stretch>
        </p:blipFill>
        <p:spPr bwMode="auto">
          <a:xfrm>
            <a:off x="6711950" y="2895600"/>
            <a:ext cx="2127250" cy="2962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5" name="Рисунок 11" descr="06S0495i.bmp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19400" y="2209800"/>
            <a:ext cx="3606800" cy="4014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6" name="Picture 3" descr="Чудо св. Георгия о змие.  Икона, конец XIV в.">
            <a:hlinkClick r:id="rId5"/>
          </p:cNvPr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04800" y="2819400"/>
            <a:ext cx="2178050" cy="30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cover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Прямоугольник 1"/>
          <p:cNvSpPr>
            <a:spLocks noChangeArrowheads="1"/>
          </p:cNvSpPr>
          <p:nvPr/>
        </p:nvSpPr>
        <p:spPr bwMode="auto">
          <a:xfrm>
            <a:off x="457200" y="1143000"/>
            <a:ext cx="5029200" cy="4505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buClr>
                <a:schemeClr val="hlink"/>
              </a:buClr>
              <a:buFont typeface="Wingdings" pitchFamily="2" charset="2"/>
              <a:buChar char="§"/>
            </a:pPr>
            <a:r>
              <a:rPr lang="ru-RU" altLang="ru-RU" sz="2900" b="1">
                <a:latin typeface="Arial Narrow" pitchFamily="34" charset="0"/>
              </a:rPr>
              <a:t>Военный орден Святого великомученика и Победоносца Георгия -первый из всех наград имевший четыре степени и являвшийся высшей военной наградой, которым награждались за выдающиеся деяния и подвиги на поле боя офицеры и генералы. </a:t>
            </a:r>
          </a:p>
        </p:txBody>
      </p:sp>
      <p:pic>
        <p:nvPicPr>
          <p:cNvPr id="6147" name="Picture 1" descr="D:\Оксана\Награды\Георгия Победоносца.bmp"/>
          <p:cNvPicPr>
            <a:picLocks noChangeAspect="1" noChangeArrowheads="1"/>
          </p:cNvPicPr>
          <p:nvPr/>
        </p:nvPicPr>
        <p:blipFill>
          <a:blip r:embed="rId2">
            <a:lum contrast="6000"/>
          </a:blip>
          <a:srcRect/>
          <a:stretch>
            <a:fillRect/>
          </a:stretch>
        </p:blipFill>
        <p:spPr bwMode="auto">
          <a:xfrm>
            <a:off x="6172200" y="1143000"/>
            <a:ext cx="2603500" cy="502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68" name="Rectangle 4"/>
          <p:cNvSpPr>
            <a:spLocks noGrp="1" noChangeArrowheads="1"/>
          </p:cNvSpPr>
          <p:nvPr>
            <p:ph type="title"/>
          </p:nvPr>
        </p:nvSpPr>
        <p:spPr>
          <a:xfrm>
            <a:off x="609600" y="228600"/>
            <a:ext cx="8077200" cy="838200"/>
          </a:xfrm>
        </p:spPr>
        <p:txBody>
          <a:bodyPr/>
          <a:lstStyle/>
          <a:p>
            <a:pPr eaLnBrk="1" hangingPunct="1">
              <a:defRPr/>
            </a:pPr>
            <a:r>
              <a:rPr lang="ru-RU" sz="4800" b="1" smtClean="0">
                <a:solidFill>
                  <a:srgbClr val="FFFF00"/>
                </a:solidFill>
                <a:latin typeface="Arial Narrow" pitchFamily="34" charset="0"/>
              </a:rPr>
              <a:t>День Героев Отечества</a:t>
            </a:r>
          </a:p>
        </p:txBody>
      </p:sp>
    </p:spTree>
  </p:cSld>
  <p:clrMapOvr>
    <a:masterClrMapping/>
  </p:clrMapOvr>
  <p:transition spd="slow">
    <p:cover dir="r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6" name="Rectangle 4"/>
          <p:cNvSpPr>
            <a:spLocks noGrp="1" noChangeArrowheads="1"/>
          </p:cNvSpPr>
          <p:nvPr>
            <p:ph type="title"/>
          </p:nvPr>
        </p:nvSpPr>
        <p:spPr>
          <a:xfrm>
            <a:off x="457200" y="381000"/>
            <a:ext cx="8229600" cy="914400"/>
          </a:xfrm>
        </p:spPr>
        <p:txBody>
          <a:bodyPr/>
          <a:lstStyle/>
          <a:p>
            <a:pPr eaLnBrk="1" hangingPunct="1">
              <a:defRPr/>
            </a:pPr>
            <a:r>
              <a:rPr lang="ru-RU" sz="4800" b="1" smtClean="0">
                <a:solidFill>
                  <a:srgbClr val="FFFF00"/>
                </a:solidFill>
                <a:latin typeface="Arial Narrow" pitchFamily="34" charset="0"/>
              </a:rPr>
              <a:t>День Героев Отечества</a:t>
            </a:r>
          </a:p>
        </p:txBody>
      </p:sp>
      <p:sp>
        <p:nvSpPr>
          <p:cNvPr id="7171" name="Rectangle 5"/>
          <p:cNvSpPr>
            <a:spLocks noGrp="1" noChangeArrowheads="1" noTextEdit="1"/>
          </p:cNvSpPr>
          <p:nvPr>
            <p:ph type="clipArt" sz="half" idx="1"/>
          </p:nvPr>
        </p:nvSpPr>
        <p:spPr>
          <a:xfrm>
            <a:off x="152400" y="1371600"/>
            <a:ext cx="3048000" cy="3581400"/>
          </a:xfrm>
        </p:spPr>
      </p:sp>
      <p:pic>
        <p:nvPicPr>
          <p:cNvPr id="7172" name="Picture 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600" y="1371600"/>
            <a:ext cx="3581400" cy="3581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5718" name="Rectangle 6"/>
          <p:cNvSpPr>
            <a:spLocks noGrp="1" noChangeArrowheads="1"/>
          </p:cNvSpPr>
          <p:nvPr>
            <p:ph type="body" sz="half" idx="2"/>
          </p:nvPr>
        </p:nvSpPr>
        <p:spPr>
          <a:xfrm>
            <a:off x="3886200" y="1219200"/>
            <a:ext cx="4953000" cy="5257800"/>
          </a:xfrm>
        </p:spPr>
        <p:txBody>
          <a:bodyPr/>
          <a:lstStyle/>
          <a:p>
            <a:pPr eaLnBrk="1" hangingPunct="1">
              <a:lnSpc>
                <a:spcPct val="90000"/>
              </a:lnSpc>
              <a:defRPr/>
            </a:pPr>
            <a:r>
              <a:rPr lang="ru-RU" sz="2400" b="1" smtClean="0">
                <a:latin typeface="Arial Narrow" pitchFamily="34" charset="0"/>
              </a:rPr>
              <a:t>Орден Святого Георгия Победоносца был сугубо военным знаком отличия и предназначался для награждения только воинских чинов «за храбрость, ревность и усердие к воинской службе и для поощрения в военном искусстве». Его удостаивался тот, «кто, презрев очевидную опасность и явив доблестный пример неустрашимости, присутствие духа и самоотвержения, совершил отличный воинский подвиг, увенчанный полным успехом и доставивший явную пользу».</a:t>
            </a:r>
          </a:p>
        </p:txBody>
      </p:sp>
    </p:spTree>
  </p:cSld>
  <p:clrMapOvr>
    <a:masterClrMapping/>
  </p:clrMapOvr>
  <p:transition spd="slow">
    <p:cover dir="r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8" name="Rectangle 4"/>
          <p:cNvSpPr>
            <a:spLocks noGrp="1" noChangeArrowheads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pPr eaLnBrk="1" hangingPunct="1">
              <a:defRPr/>
            </a:pPr>
            <a:r>
              <a:rPr lang="ru-RU" sz="4800" b="1" smtClean="0">
                <a:solidFill>
                  <a:srgbClr val="FFFF00"/>
                </a:solidFill>
                <a:latin typeface="Arial Narrow" pitchFamily="34" charset="0"/>
              </a:rPr>
              <a:t>День Героев Отечества</a:t>
            </a:r>
          </a:p>
        </p:txBody>
      </p:sp>
      <p:sp>
        <p:nvSpPr>
          <p:cNvPr id="118789" name="Rectangle 5"/>
          <p:cNvSpPr>
            <a:spLocks noGrp="1" noChangeArrowheads="1"/>
          </p:cNvSpPr>
          <p:nvPr>
            <p:ph type="body" sz="half" idx="1"/>
          </p:nvPr>
        </p:nvSpPr>
        <p:spPr>
          <a:xfrm>
            <a:off x="304800" y="1295400"/>
            <a:ext cx="4343400" cy="4800600"/>
          </a:xfrm>
        </p:spPr>
        <p:txBody>
          <a:bodyPr/>
          <a:lstStyle/>
          <a:p>
            <a:pPr eaLnBrk="1" hangingPunct="1">
              <a:lnSpc>
                <a:spcPct val="90000"/>
              </a:lnSpc>
              <a:defRPr/>
            </a:pPr>
            <a:r>
              <a:rPr lang="ru-RU" sz="2400" b="1" smtClean="0">
                <a:latin typeface="Arial Narrow" pitchFamily="34" charset="0"/>
              </a:rPr>
              <a:t>С </a:t>
            </a:r>
            <a:r>
              <a:rPr lang="ru-RU" sz="2400" b="1" smtClean="0">
                <a:solidFill>
                  <a:srgbClr val="FFCC99"/>
                </a:solidFill>
                <a:latin typeface="Arial Narrow" pitchFamily="34" charset="0"/>
              </a:rPr>
              <a:t>1849</a:t>
            </a:r>
            <a:r>
              <a:rPr lang="ru-RU" sz="2400" b="1" smtClean="0">
                <a:latin typeface="Arial Narrow" pitchFamily="34" charset="0"/>
              </a:rPr>
              <a:t> года имена кавалеров ордена заносились на специальные мраморные доски в Георгиевском зале Кремля. В сентябре </a:t>
            </a:r>
            <a:r>
              <a:rPr lang="ru-RU" sz="2400" b="1" smtClean="0">
                <a:solidFill>
                  <a:srgbClr val="FFCC99"/>
                </a:solidFill>
                <a:latin typeface="Arial Narrow" pitchFamily="34" charset="0"/>
              </a:rPr>
              <a:t>1782 года</a:t>
            </a:r>
            <a:r>
              <a:rPr lang="ru-RU" sz="2400" b="1" smtClean="0">
                <a:latin typeface="Arial Narrow" pitchFamily="34" charset="0"/>
              </a:rPr>
              <a:t> Высочайшим манифестом для ордена Святого Георгия был дарован в Чесме близ Петербурга, при церкви Иоанна Крестителя, особый дом, где помещалось управление орденом, его архив, печать и орденская казна. </a:t>
            </a:r>
          </a:p>
        </p:txBody>
      </p:sp>
      <p:pic>
        <p:nvPicPr>
          <p:cNvPr id="8196" name="Picture 6"/>
          <p:cNvPicPr>
            <a:picLocks noChangeAspect="1" noChangeArrowheads="1"/>
          </p:cNvPicPr>
          <p:nvPr>
            <p:ph type="clipArt" sz="half" idx="2"/>
          </p:nvPr>
        </p:nvPicPr>
        <p:blipFill>
          <a:blip r:embed="rId2"/>
          <a:srcRect/>
          <a:stretch>
            <a:fillRect/>
          </a:stretch>
        </p:blipFill>
        <p:spPr>
          <a:xfrm>
            <a:off x="4948238" y="1752600"/>
            <a:ext cx="3814762" cy="3886200"/>
          </a:xfrm>
        </p:spPr>
      </p:pic>
    </p:spTree>
  </p:cSld>
  <p:clrMapOvr>
    <a:masterClrMapping/>
  </p:clrMapOvr>
  <p:transition spd="slow">
    <p:cover dir="r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36" name="Rectangle 4"/>
          <p:cNvSpPr>
            <a:spLocks noGrp="1" noChangeArrowheads="1"/>
          </p:cNvSpPr>
          <p:nvPr>
            <p:ph type="title"/>
          </p:nvPr>
        </p:nvSpPr>
        <p:spPr>
          <a:xfrm>
            <a:off x="457200" y="228600"/>
            <a:ext cx="8229600" cy="1143000"/>
          </a:xfrm>
        </p:spPr>
        <p:txBody>
          <a:bodyPr/>
          <a:lstStyle/>
          <a:p>
            <a:pPr eaLnBrk="1" hangingPunct="1">
              <a:defRPr/>
            </a:pPr>
            <a:r>
              <a:rPr lang="ru-RU" sz="4800" b="1" smtClean="0">
                <a:solidFill>
                  <a:srgbClr val="FFFF00"/>
                </a:solidFill>
                <a:latin typeface="Arial Narrow" pitchFamily="34" charset="0"/>
              </a:rPr>
              <a:t>День Героев Отечества</a:t>
            </a:r>
          </a:p>
        </p:txBody>
      </p:sp>
      <p:pic>
        <p:nvPicPr>
          <p:cNvPr id="9219" name="Picture 5"/>
          <p:cNvPicPr>
            <a:picLocks noChangeAspect="1" noChangeArrowheads="1"/>
          </p:cNvPicPr>
          <p:nvPr>
            <p:ph type="clipArt" sz="half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52400" y="1219200"/>
            <a:ext cx="4038600" cy="4953000"/>
          </a:xfrm>
        </p:spPr>
      </p:pic>
      <p:sp>
        <p:nvSpPr>
          <p:cNvPr id="120838" name="Rectangle 6"/>
          <p:cNvSpPr>
            <a:spLocks noGrp="1" noChangeArrowheads="1"/>
          </p:cNvSpPr>
          <p:nvPr>
            <p:ph type="body" sz="half" idx="2"/>
          </p:nvPr>
        </p:nvSpPr>
        <p:spPr>
          <a:xfrm>
            <a:off x="4267200" y="1371600"/>
            <a:ext cx="4648200" cy="4724400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 typeface="Wingdings" pitchFamily="2" charset="2"/>
              <a:buChar char="§"/>
              <a:defRPr/>
            </a:pPr>
            <a:r>
              <a:rPr lang="ru-RU" sz="2800" b="1" smtClean="0">
                <a:latin typeface="Arial Narrow" pitchFamily="34" charset="0"/>
              </a:rPr>
              <a:t>За всю историю дореволюционной России знаками ордена Святого Георгия I степени были отмечены 25 человек. 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Char char="§"/>
              <a:defRPr/>
            </a:pPr>
            <a:r>
              <a:rPr lang="ru-RU" sz="2800" b="1" smtClean="0">
                <a:latin typeface="Arial Narrow" pitchFamily="34" charset="0"/>
              </a:rPr>
              <a:t>Первым кавалером ордена стал выдающийся русский полководец Петр Румянцев‑Задунайский в августе </a:t>
            </a:r>
            <a:r>
              <a:rPr lang="ru-RU" sz="2800" b="1" smtClean="0">
                <a:solidFill>
                  <a:srgbClr val="FFCC99"/>
                </a:solidFill>
                <a:latin typeface="Arial Narrow" pitchFamily="34" charset="0"/>
              </a:rPr>
              <a:t>1770 года</a:t>
            </a:r>
            <a:r>
              <a:rPr lang="ru-RU" sz="2800" b="1" smtClean="0">
                <a:latin typeface="Arial Narrow" pitchFamily="34" charset="0"/>
              </a:rPr>
              <a:t> за блестящую победу над турецкой армией при Ларге и Кагуле. </a:t>
            </a:r>
          </a:p>
        </p:txBody>
      </p:sp>
    </p:spTree>
  </p:cSld>
  <p:clrMapOvr>
    <a:masterClrMapping/>
  </p:clrMapOvr>
  <p:transition spd="slow">
    <p:cover dir="r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6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228600"/>
            <a:ext cx="8001000" cy="609600"/>
          </a:xfrm>
        </p:spPr>
        <p:txBody>
          <a:bodyPr/>
          <a:lstStyle/>
          <a:p>
            <a:pPr eaLnBrk="1" hangingPunct="1">
              <a:defRPr/>
            </a:pPr>
            <a:r>
              <a:rPr lang="ru-RU" sz="4000" b="1" smtClean="0">
                <a:solidFill>
                  <a:srgbClr val="FFFF00"/>
                </a:solidFill>
                <a:latin typeface="Arial Narrow" pitchFamily="34" charset="0"/>
              </a:rPr>
              <a:t>День Героев Отечества</a:t>
            </a:r>
          </a:p>
        </p:txBody>
      </p:sp>
      <p:sp>
        <p:nvSpPr>
          <p:cNvPr id="10243" name="Rectangle 4"/>
          <p:cNvSpPr>
            <a:spLocks noChangeArrowheads="1"/>
          </p:cNvSpPr>
          <p:nvPr/>
        </p:nvSpPr>
        <p:spPr bwMode="auto">
          <a:xfrm>
            <a:off x="228600" y="1143000"/>
            <a:ext cx="4572000" cy="301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buClr>
                <a:schemeClr val="hlink"/>
              </a:buClr>
              <a:buFont typeface="Wingdings" pitchFamily="2" charset="2"/>
              <a:buChar char="§"/>
            </a:pPr>
            <a:r>
              <a:rPr lang="ru-RU" altLang="ru-RU" sz="2400" b="1">
                <a:latin typeface="Arial Narrow" pitchFamily="34" charset="0"/>
              </a:rPr>
              <a:t>За все время существования ордена полными кавалерами всех четырех его степеней стали: </a:t>
            </a:r>
          </a:p>
          <a:p>
            <a:pPr eaLnBrk="1" hangingPunct="1">
              <a:buClr>
                <a:schemeClr val="hlink"/>
              </a:buClr>
              <a:buFont typeface="Wingdings" pitchFamily="2" charset="2"/>
              <a:buNone/>
            </a:pPr>
            <a:r>
              <a:rPr lang="ru-RU" altLang="ru-RU" sz="2400" b="1">
                <a:solidFill>
                  <a:srgbClr val="FFCC99"/>
                </a:solidFill>
                <a:latin typeface="Arial Narrow" pitchFamily="34" charset="0"/>
              </a:rPr>
              <a:t>М. И. Кутузов, </a:t>
            </a:r>
          </a:p>
          <a:p>
            <a:pPr eaLnBrk="1" hangingPunct="1">
              <a:buClr>
                <a:schemeClr val="hlink"/>
              </a:buClr>
              <a:buFont typeface="Wingdings" pitchFamily="2" charset="2"/>
              <a:buNone/>
            </a:pPr>
            <a:r>
              <a:rPr lang="ru-RU" altLang="ru-RU" sz="2400" b="1">
                <a:solidFill>
                  <a:srgbClr val="FFCC99"/>
                </a:solidFill>
                <a:latin typeface="Arial Narrow" pitchFamily="34" charset="0"/>
              </a:rPr>
              <a:t>М. Б. Барклай-де-Толли, </a:t>
            </a:r>
          </a:p>
          <a:p>
            <a:pPr eaLnBrk="1" hangingPunct="1">
              <a:buClr>
                <a:schemeClr val="hlink"/>
              </a:buClr>
              <a:buFont typeface="Wingdings" pitchFamily="2" charset="2"/>
              <a:buNone/>
            </a:pPr>
            <a:r>
              <a:rPr lang="ru-RU" altLang="ru-RU" sz="2400" b="1">
                <a:solidFill>
                  <a:srgbClr val="FFCC99"/>
                </a:solidFill>
                <a:latin typeface="Arial Narrow" pitchFamily="34" charset="0"/>
              </a:rPr>
              <a:t>И. Ф. Паскевич, </a:t>
            </a:r>
          </a:p>
          <a:p>
            <a:pPr eaLnBrk="1" hangingPunct="1">
              <a:buClr>
                <a:schemeClr val="hlink"/>
              </a:buClr>
              <a:buFont typeface="Wingdings" pitchFamily="2" charset="2"/>
              <a:buNone/>
            </a:pPr>
            <a:r>
              <a:rPr lang="ru-RU" altLang="ru-RU" sz="2400" b="1">
                <a:solidFill>
                  <a:srgbClr val="FFCC99"/>
                </a:solidFill>
                <a:latin typeface="Arial Narrow" pitchFamily="34" charset="0"/>
              </a:rPr>
              <a:t>И. И. Дибич-Забалканский. </a:t>
            </a:r>
          </a:p>
          <a:p>
            <a:pPr eaLnBrk="1" hangingPunct="1">
              <a:buClr>
                <a:schemeClr val="hlink"/>
              </a:buClr>
              <a:buFont typeface="Wingdings" pitchFamily="2" charset="2"/>
              <a:buNone/>
            </a:pPr>
            <a:r>
              <a:rPr lang="ru-RU" altLang="ru-RU" sz="2400" b="1">
                <a:solidFill>
                  <a:srgbClr val="FFCC99"/>
                </a:solidFill>
                <a:latin typeface="Arial Narrow" pitchFamily="34" charset="0"/>
              </a:rPr>
              <a:t>А. В. Суворов</a:t>
            </a:r>
          </a:p>
        </p:txBody>
      </p:sp>
      <p:pic>
        <p:nvPicPr>
          <p:cNvPr id="10244" name="Рисунок 5" descr="ps_232.bmp"/>
          <p:cNvPicPr>
            <a:picLocks noChangeAspect="1"/>
          </p:cNvPicPr>
          <p:nvPr>
            <p:ph type="body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6324600" y="4191000"/>
            <a:ext cx="1785938" cy="1981200"/>
          </a:xfrm>
          <a:noFill/>
        </p:spPr>
      </p:pic>
      <p:sp>
        <p:nvSpPr>
          <p:cNvPr id="10245" name="Прямоугольник 7"/>
          <p:cNvSpPr>
            <a:spLocks noChangeArrowheads="1"/>
          </p:cNvSpPr>
          <p:nvPr/>
        </p:nvSpPr>
        <p:spPr bwMode="auto">
          <a:xfrm>
            <a:off x="6629400" y="6172200"/>
            <a:ext cx="13335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ru-RU" altLang="ru-RU" sz="1600" b="1">
                <a:latin typeface="Arial Narrow" pitchFamily="34" charset="0"/>
              </a:rPr>
              <a:t>А. В. Суворов</a:t>
            </a:r>
          </a:p>
        </p:txBody>
      </p:sp>
      <p:pic>
        <p:nvPicPr>
          <p:cNvPr id="10246" name="Рисунок 4" descr="барклай-де-толли.bmp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010400" y="1066800"/>
            <a:ext cx="1716088" cy="1909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7" name="Прямоугольник 8"/>
          <p:cNvSpPr>
            <a:spLocks noChangeArrowheads="1"/>
          </p:cNvSpPr>
          <p:nvPr/>
        </p:nvSpPr>
        <p:spPr bwMode="auto">
          <a:xfrm>
            <a:off x="6781800" y="3200400"/>
            <a:ext cx="21336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ru-RU" altLang="ru-RU" sz="1600" b="1">
                <a:latin typeface="Arial Narrow" pitchFamily="34" charset="0"/>
              </a:rPr>
              <a:t>М.Б. Барклай-де-Толли</a:t>
            </a:r>
            <a:r>
              <a:rPr lang="ru-RU" altLang="ru-RU" sz="1400">
                <a:latin typeface="Constantia" pitchFamily="18" charset="0"/>
              </a:rPr>
              <a:t> </a:t>
            </a:r>
          </a:p>
        </p:txBody>
      </p:sp>
      <p:pic>
        <p:nvPicPr>
          <p:cNvPr id="10248" name="Рисунок 6" descr="паскевич.bmp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914400" y="4267200"/>
            <a:ext cx="1716088" cy="1909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9" name="Прямоугольник 9"/>
          <p:cNvSpPr>
            <a:spLocks noChangeArrowheads="1"/>
          </p:cNvSpPr>
          <p:nvPr/>
        </p:nvSpPr>
        <p:spPr bwMode="auto">
          <a:xfrm>
            <a:off x="914400" y="6248400"/>
            <a:ext cx="19050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ru-RU" altLang="ru-RU" sz="1600" b="1">
                <a:latin typeface="Arial Narrow" pitchFamily="34" charset="0"/>
              </a:rPr>
              <a:t>И. Ф. Паскевич</a:t>
            </a:r>
          </a:p>
        </p:txBody>
      </p:sp>
      <p:pic>
        <p:nvPicPr>
          <p:cNvPr id="10250" name="Рисунок 3" descr="Pd5382.bmp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733800" y="4114800"/>
            <a:ext cx="1849438" cy="205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51" name="Прямоугольник 10"/>
          <p:cNvSpPr>
            <a:spLocks noChangeArrowheads="1"/>
          </p:cNvSpPr>
          <p:nvPr/>
        </p:nvSpPr>
        <p:spPr bwMode="auto">
          <a:xfrm>
            <a:off x="3657600" y="6172200"/>
            <a:ext cx="234632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ru-RU" altLang="ru-RU" sz="1600" b="1">
                <a:latin typeface="Arial Narrow" pitchFamily="34" charset="0"/>
              </a:rPr>
              <a:t>И. И. Дибич-Забалканский</a:t>
            </a:r>
          </a:p>
        </p:txBody>
      </p:sp>
      <p:pic>
        <p:nvPicPr>
          <p:cNvPr id="10252" name="Рисунок 2" descr="G0040i.bmp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876800" y="1219200"/>
            <a:ext cx="1784350" cy="198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53" name="Прямоугольник 11"/>
          <p:cNvSpPr>
            <a:spLocks noChangeArrowheads="1"/>
          </p:cNvSpPr>
          <p:nvPr/>
        </p:nvSpPr>
        <p:spPr bwMode="auto">
          <a:xfrm>
            <a:off x="5105400" y="3276600"/>
            <a:ext cx="1392238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ru-RU" altLang="ru-RU" sz="1600" b="1">
                <a:latin typeface="Constantia" pitchFamily="18" charset="0"/>
              </a:rPr>
              <a:t>М. И. </a:t>
            </a:r>
            <a:r>
              <a:rPr lang="ru-RU" altLang="ru-RU" sz="1600" b="1">
                <a:latin typeface="Arial Narrow" pitchFamily="34" charset="0"/>
              </a:rPr>
              <a:t>Кутузов</a:t>
            </a:r>
          </a:p>
        </p:txBody>
      </p:sp>
    </p:spTree>
  </p:cSld>
  <p:clrMapOvr>
    <a:masterClrMapping/>
  </p:clrMapOvr>
  <p:transition spd="slow">
    <p:cover dir="r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кстура">
  <a:themeElements>
    <a:clrScheme name="Текстура 5">
      <a:dk1>
        <a:srgbClr val="003366"/>
      </a:dk1>
      <a:lt1>
        <a:srgbClr val="FFFFFF"/>
      </a:lt1>
      <a:dk2>
        <a:srgbClr val="2B5481"/>
      </a:dk2>
      <a:lt2>
        <a:srgbClr val="E5FFFF"/>
      </a:lt2>
      <a:accent1>
        <a:srgbClr val="009999"/>
      </a:accent1>
      <a:accent2>
        <a:srgbClr val="336699"/>
      </a:accent2>
      <a:accent3>
        <a:srgbClr val="ACB3C1"/>
      </a:accent3>
      <a:accent4>
        <a:srgbClr val="DADADA"/>
      </a:accent4>
      <a:accent5>
        <a:srgbClr val="AACACA"/>
      </a:accent5>
      <a:accent6>
        <a:srgbClr val="2D5C8A"/>
      </a:accent6>
      <a:hlink>
        <a:srgbClr val="00CCFF"/>
      </a:hlink>
      <a:folHlink>
        <a:srgbClr val="FFCC00"/>
      </a:folHlink>
    </a:clrScheme>
    <a:fontScheme name="Текстура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Текстура 1">
        <a:dk1>
          <a:srgbClr val="660000"/>
        </a:dk1>
        <a:lt1>
          <a:srgbClr val="FFFFFF"/>
        </a:lt1>
        <a:dk2>
          <a:srgbClr val="800000"/>
        </a:dk2>
        <a:lt2>
          <a:srgbClr val="FFFFCC"/>
        </a:lt2>
        <a:accent1>
          <a:srgbClr val="BE7960"/>
        </a:accent1>
        <a:accent2>
          <a:srgbClr val="CC6600"/>
        </a:accent2>
        <a:accent3>
          <a:srgbClr val="C0AAAA"/>
        </a:accent3>
        <a:accent4>
          <a:srgbClr val="DADADA"/>
        </a:accent4>
        <a:accent5>
          <a:srgbClr val="DBBEB6"/>
        </a:accent5>
        <a:accent6>
          <a:srgbClr val="B95C00"/>
        </a:accent6>
        <a:hlink>
          <a:srgbClr val="FFCC66"/>
        </a:hlink>
        <a:folHlink>
          <a:srgbClr val="CC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2">
        <a:dk1>
          <a:srgbClr val="003300"/>
        </a:dk1>
        <a:lt1>
          <a:srgbClr val="FFFFFF"/>
        </a:lt1>
        <a:dk2>
          <a:srgbClr val="4D6A2A"/>
        </a:dk2>
        <a:lt2>
          <a:srgbClr val="CCFF99"/>
        </a:lt2>
        <a:accent1>
          <a:srgbClr val="33CC33"/>
        </a:accent1>
        <a:accent2>
          <a:srgbClr val="46562A"/>
        </a:accent2>
        <a:accent3>
          <a:srgbClr val="B2B9AC"/>
        </a:accent3>
        <a:accent4>
          <a:srgbClr val="DADADA"/>
        </a:accent4>
        <a:accent5>
          <a:srgbClr val="ADE2AD"/>
        </a:accent5>
        <a:accent6>
          <a:srgbClr val="3F4D25"/>
        </a:accent6>
        <a:hlink>
          <a:srgbClr val="009999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3">
        <a:dk1>
          <a:srgbClr val="4E4E74"/>
        </a:dk1>
        <a:lt1>
          <a:srgbClr val="FFFFFF"/>
        </a:lt1>
        <a:dk2>
          <a:srgbClr val="666699"/>
        </a:dk2>
        <a:lt2>
          <a:srgbClr val="FFFFCC"/>
        </a:lt2>
        <a:accent1>
          <a:srgbClr val="5E5884"/>
        </a:accent1>
        <a:accent2>
          <a:srgbClr val="8AB29D"/>
        </a:accent2>
        <a:accent3>
          <a:srgbClr val="B8B8CA"/>
        </a:accent3>
        <a:accent4>
          <a:srgbClr val="DADADA"/>
        </a:accent4>
        <a:accent5>
          <a:srgbClr val="B6B4C2"/>
        </a:accent5>
        <a:accent6>
          <a:srgbClr val="7DA18E"/>
        </a:accent6>
        <a:hlink>
          <a:srgbClr val="FFFF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4">
        <a:dk1>
          <a:srgbClr val="004E4C"/>
        </a:dk1>
        <a:lt1>
          <a:srgbClr val="FFFFFF"/>
        </a:lt1>
        <a:dk2>
          <a:srgbClr val="006666"/>
        </a:dk2>
        <a:lt2>
          <a:srgbClr val="FFFFCC"/>
        </a:lt2>
        <a:accent1>
          <a:srgbClr val="FFCC00"/>
        </a:accent1>
        <a:accent2>
          <a:srgbClr val="00B0AC"/>
        </a:accent2>
        <a:accent3>
          <a:srgbClr val="AAB8B8"/>
        </a:accent3>
        <a:accent4>
          <a:srgbClr val="DADADA"/>
        </a:accent4>
        <a:accent5>
          <a:srgbClr val="FFE2AA"/>
        </a:accent5>
        <a:accent6>
          <a:srgbClr val="009F9B"/>
        </a:accent6>
        <a:hlink>
          <a:srgbClr val="BA7C3E"/>
        </a:hlink>
        <a:folHlink>
          <a:srgbClr val="724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5">
        <a:dk1>
          <a:srgbClr val="003366"/>
        </a:dk1>
        <a:lt1>
          <a:srgbClr val="FFFFFF"/>
        </a:lt1>
        <a:dk2>
          <a:srgbClr val="2B5481"/>
        </a:dk2>
        <a:lt2>
          <a:srgbClr val="E5FFFF"/>
        </a:lt2>
        <a:accent1>
          <a:srgbClr val="009999"/>
        </a:accent1>
        <a:accent2>
          <a:srgbClr val="336699"/>
        </a:accent2>
        <a:accent3>
          <a:srgbClr val="ACB3C1"/>
        </a:accent3>
        <a:accent4>
          <a:srgbClr val="DADADA"/>
        </a:accent4>
        <a:accent5>
          <a:srgbClr val="AACACA"/>
        </a:accent5>
        <a:accent6>
          <a:srgbClr val="2D5C8A"/>
        </a:accent6>
        <a:hlink>
          <a:srgbClr val="00CCFF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6">
        <a:dk1>
          <a:srgbClr val="080808"/>
        </a:dk1>
        <a:lt1>
          <a:srgbClr val="FFFFFF"/>
        </a:lt1>
        <a:dk2>
          <a:srgbClr val="4D4D4D"/>
        </a:dk2>
        <a:lt2>
          <a:srgbClr val="FFFFFF"/>
        </a:lt2>
        <a:accent1>
          <a:srgbClr val="666699"/>
        </a:accent1>
        <a:accent2>
          <a:srgbClr val="3366CC"/>
        </a:accent2>
        <a:accent3>
          <a:srgbClr val="B2B2B2"/>
        </a:accent3>
        <a:accent4>
          <a:srgbClr val="DADADA"/>
        </a:accent4>
        <a:accent5>
          <a:srgbClr val="B8B8CA"/>
        </a:accent5>
        <a:accent6>
          <a:srgbClr val="2D5CB9"/>
        </a:accent6>
        <a:hlink>
          <a:srgbClr val="00CC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7">
        <a:dk1>
          <a:srgbClr val="000000"/>
        </a:dk1>
        <a:lt1>
          <a:srgbClr val="DBDAC2"/>
        </a:lt1>
        <a:dk2>
          <a:srgbClr val="827F4C"/>
        </a:dk2>
        <a:lt2>
          <a:srgbClr val="C0BC94"/>
        </a:lt2>
        <a:accent1>
          <a:srgbClr val="AAA578"/>
        </a:accent1>
        <a:accent2>
          <a:srgbClr val="A2A4AC"/>
        </a:accent2>
        <a:accent3>
          <a:srgbClr val="EAEADD"/>
        </a:accent3>
        <a:accent4>
          <a:srgbClr val="000000"/>
        </a:accent4>
        <a:accent5>
          <a:srgbClr val="D2CFBE"/>
        </a:accent5>
        <a:accent6>
          <a:srgbClr val="92949B"/>
        </a:accent6>
        <a:hlink>
          <a:srgbClr val="5B8800"/>
        </a:hlink>
        <a:folHlink>
          <a:srgbClr val="68653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кстура 8">
        <a:dk1>
          <a:srgbClr val="000000"/>
        </a:dk1>
        <a:lt1>
          <a:srgbClr val="DCE8F4"/>
        </a:lt1>
        <a:dk2>
          <a:srgbClr val="7B9CB5"/>
        </a:dk2>
        <a:lt2>
          <a:srgbClr val="969696"/>
        </a:lt2>
        <a:accent1>
          <a:srgbClr val="FFFFFF"/>
        </a:accent1>
        <a:accent2>
          <a:srgbClr val="00BAB6"/>
        </a:accent2>
        <a:accent3>
          <a:srgbClr val="EBF2F8"/>
        </a:accent3>
        <a:accent4>
          <a:srgbClr val="000000"/>
        </a:accent4>
        <a:accent5>
          <a:srgbClr val="FFFFFF"/>
        </a:accent5>
        <a:accent6>
          <a:srgbClr val="00A8A5"/>
        </a:accent6>
        <a:hlink>
          <a:srgbClr val="8A8AD8"/>
        </a:hlink>
        <a:folHlink>
          <a:srgbClr val="24249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602</TotalTime>
  <Words>1084</Words>
  <Application>Microsoft Office PowerPoint</Application>
  <PresentationFormat>Экран (4:3)</PresentationFormat>
  <Paragraphs>67</Paragraphs>
  <Slides>26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34" baseType="lpstr">
      <vt:lpstr>Arial Black</vt:lpstr>
      <vt:lpstr>Arial</vt:lpstr>
      <vt:lpstr>Tahoma</vt:lpstr>
      <vt:lpstr>Wingdings</vt:lpstr>
      <vt:lpstr>Calibri</vt:lpstr>
      <vt:lpstr>Arial Narrow</vt:lpstr>
      <vt:lpstr>Constantia</vt:lpstr>
      <vt:lpstr>Текстура</vt:lpstr>
      <vt:lpstr> </vt:lpstr>
      <vt:lpstr>День Героев Отечества</vt:lpstr>
      <vt:lpstr>День Героев Отечества</vt:lpstr>
      <vt:lpstr>Слайд 4</vt:lpstr>
      <vt:lpstr>День Героев Отечества</vt:lpstr>
      <vt:lpstr>День Героев Отечества</vt:lpstr>
      <vt:lpstr>День Героев Отечества</vt:lpstr>
      <vt:lpstr>День Героев Отечества</vt:lpstr>
      <vt:lpstr>День Героев Отечества</vt:lpstr>
      <vt:lpstr>День Героев Отечества</vt:lpstr>
      <vt:lpstr>День Героев Отечества</vt:lpstr>
      <vt:lpstr>День Героев Отечества</vt:lpstr>
      <vt:lpstr>День Героев Отечества</vt:lpstr>
      <vt:lpstr>День Героев Отечества</vt:lpstr>
      <vt:lpstr>Слайд 15</vt:lpstr>
      <vt:lpstr>День Героев Отечества</vt:lpstr>
      <vt:lpstr>День Героев Отечества</vt:lpstr>
      <vt:lpstr>День Героев Отечества</vt:lpstr>
      <vt:lpstr>День Героев Отечества</vt:lpstr>
      <vt:lpstr>День Героев Отечества</vt:lpstr>
      <vt:lpstr>День Героев Отечества</vt:lpstr>
      <vt:lpstr>День Героев Отечества</vt:lpstr>
      <vt:lpstr>Слайд 23</vt:lpstr>
      <vt:lpstr>Слайд 24</vt:lpstr>
      <vt:lpstr>Слайд 25</vt:lpstr>
      <vt:lpstr>День Героев Отечества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САФРЫГИН Б.Б.</dc:creator>
  <cp:lastModifiedBy>1</cp:lastModifiedBy>
  <cp:revision>91</cp:revision>
  <cp:lastPrinted>1601-01-01T00:00:00Z</cp:lastPrinted>
  <dcterms:created xsi:type="dcterms:W3CDTF">1601-01-01T00:00:00Z</dcterms:created>
  <dcterms:modified xsi:type="dcterms:W3CDTF">2021-01-26T19:03:43Z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